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9" r:id="rId3"/>
    <p:sldId id="260" r:id="rId4"/>
    <p:sldId id="261" r:id="rId5"/>
    <p:sldId id="262" r:id="rId6"/>
    <p:sldId id="263" r:id="rId7"/>
    <p:sldId id="294" r:id="rId8"/>
    <p:sldId id="295" r:id="rId9"/>
    <p:sldId id="29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91" r:id="rId31"/>
    <p:sldId id="282" r:id="rId32"/>
    <p:sldId id="290" r:id="rId33"/>
    <p:sldId id="284" r:id="rId34"/>
    <p:sldId id="293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243" autoAdjust="0"/>
    <p:restoredTop sz="90929"/>
  </p:normalViewPr>
  <p:slideViewPr>
    <p:cSldViewPr>
      <p:cViewPr varScale="1">
        <p:scale>
          <a:sx n="101" d="100"/>
          <a:sy n="101" d="100"/>
        </p:scale>
        <p:origin x="19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BB822-C4B9-4EF5-AA9F-ED7BDCC5D5B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1E5CA-7030-421D-AB88-8B4771D9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39789-6DA0-41CF-A36D-86CADDB94EE1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D1C25-B652-4D48-BC9F-0C087BB16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0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B0AB9F-5CEC-4738-8170-9CA57370429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A013F-0526-4922-834A-5152D685F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25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8EFB1-50A8-438B-803F-4046236A6AA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59D6F-AC94-404B-9ACC-12F61EA33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4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DF0D9D-D6E0-4DA8-89EC-32846D5A9D99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8DD5D-A087-4D46-839C-90CD2D016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68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C839F-191A-4939-A272-189389EEF813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84EEB-654C-4DE8-97B2-E889E46A51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29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262DC9-16EC-4A0E-BCA5-B271E3F41F5C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98EE-3D33-4DD3-B1F1-CE8F32C253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7393E-8829-451E-9D76-5B5A0279F0B7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1E9A8-EBAB-4991-8FCD-4241A652C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40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4CE59-3677-4D77-AC47-2EC6F4D7939B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6863-A704-41A9-B92E-396E95EAF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A0872-4EBF-42FF-A03B-707FD2A467AB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20C90-A4E9-45FB-970F-9A7EB5CC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10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88DA8-A64C-4DAB-9102-3957BB1B8B92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9FD35-B356-4336-860D-69FE740E2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2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2A390-48ED-4149-9DC1-3A8AB744F699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42CC-1C91-4F0B-9F57-BA9FE8231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03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6AE1EBBF-61FC-4C1E-8ECE-D78CDCBA8AF8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0F713FB-4E8D-41F1-B352-AC9308E373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 b="1" dirty="0">
                <a:solidFill>
                  <a:schemeClr val="accent2"/>
                </a:solidFill>
              </a:rPr>
              <a:t>2D TRANSFORMATIONS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3962400"/>
            <a:ext cx="637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are strong in Mathematics, </a:t>
            </a:r>
            <a:r>
              <a:rPr lang="en-US" dirty="0" smtClean="0">
                <a:solidFill>
                  <a:srgbClr val="C00000"/>
                </a:solidFill>
                <a:hlinkClick r:id="rId2" action="ppaction://hlinksldjump"/>
              </a:rPr>
              <a:t>Skip to Topic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3148-C7FA-4655-872F-65147D686916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1C25-B652-4D48-BC9F-0C087BB16C0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Translation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419600" cy="4953000"/>
          </a:xfrm>
          <a:noFill/>
          <a:ln/>
        </p:spPr>
        <p:txBody>
          <a:bodyPr/>
          <a:lstStyle/>
          <a:p>
            <a:r>
              <a:rPr lang="en-US" altLang="en-US" sz="2000" b="1">
                <a:latin typeface="Arial" panose="020B0604020202020204" pitchFamily="34" charset="0"/>
              </a:rPr>
              <a:t>A translation moves all 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points</a:t>
            </a:r>
            <a:r>
              <a:rPr lang="en-US" altLang="en-US" sz="2000" b="1">
                <a:latin typeface="Arial" panose="020B0604020202020204" pitchFamily="34" charset="0"/>
              </a:rPr>
              <a:t> in an object along the same straight-line path to new </a:t>
            </a:r>
            <a:r>
              <a:rPr lang="en-US" altLang="en-US" sz="2000" b="1">
                <a:solidFill>
                  <a:srgbClr val="FF3300"/>
                </a:solidFill>
                <a:latin typeface="Arial" panose="020B0604020202020204" pitchFamily="34" charset="0"/>
              </a:rPr>
              <a:t>positions</a:t>
            </a:r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r>
              <a:rPr lang="en-US" altLang="en-US" sz="2000" b="1">
                <a:latin typeface="Arial" panose="020B0604020202020204" pitchFamily="34" charset="0"/>
              </a:rPr>
              <a:t>The path is represented by a vector, called the </a:t>
            </a:r>
            <a:r>
              <a:rPr lang="en-US" altLang="en-US" sz="2000" b="1">
                <a:solidFill>
                  <a:srgbClr val="66FF33"/>
                </a:solidFill>
                <a:latin typeface="Arial" panose="020B0604020202020204" pitchFamily="34" charset="0"/>
              </a:rPr>
              <a:t>translation</a:t>
            </a:r>
            <a:r>
              <a:rPr lang="en-US" altLang="en-US" sz="2000" b="1">
                <a:latin typeface="Arial" panose="020B0604020202020204" pitchFamily="34" charset="0"/>
              </a:rPr>
              <a:t> or </a:t>
            </a:r>
            <a:r>
              <a:rPr lang="en-US" altLang="en-US" sz="2000" b="1">
                <a:solidFill>
                  <a:srgbClr val="66FF33"/>
                </a:solidFill>
                <a:latin typeface="Arial" panose="020B0604020202020204" pitchFamily="34" charset="0"/>
              </a:rPr>
              <a:t>shift vector</a:t>
            </a:r>
            <a:r>
              <a:rPr lang="en-US" altLang="en-US" sz="2000" b="1">
                <a:latin typeface="Arial" panose="020B0604020202020204" pitchFamily="34" charset="0"/>
              </a:rPr>
              <a:t>.</a:t>
            </a:r>
          </a:p>
          <a:p>
            <a:r>
              <a:rPr lang="en-US" altLang="en-US" sz="2000" b="1">
                <a:latin typeface="Arial" panose="020B0604020202020204" pitchFamily="34" charset="0"/>
              </a:rPr>
              <a:t>We can write the components:</a:t>
            </a:r>
          </a:p>
          <a:p>
            <a:pPr algn="ctr">
              <a:buFontTx/>
              <a:buNone/>
            </a:pPr>
            <a:r>
              <a:rPr lang="en-US" altLang="en-US" sz="2000" b="1" i="1">
                <a:solidFill>
                  <a:srgbClr val="FF3300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 b="1" i="1" baseline="-25000">
                <a:solidFill>
                  <a:srgbClr val="FF33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000" b="1" i="1" baseline="-25000">
                <a:solidFill>
                  <a:srgbClr val="66FF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= </a:t>
            </a: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 i="1" baseline="-25000">
                <a:solidFill>
                  <a:schemeClr val="accent2"/>
                </a:solidFill>
                <a:latin typeface="Arial" panose="020B0604020202020204" pitchFamily="34" charset="0"/>
              </a:rPr>
              <a:t>x </a:t>
            </a:r>
            <a:r>
              <a:rPr lang="en-US" altLang="en-US" sz="2000" b="1">
                <a:latin typeface="Arial" panose="020B0604020202020204" pitchFamily="34" charset="0"/>
              </a:rPr>
              <a:t>+ </a:t>
            </a:r>
            <a:r>
              <a:rPr lang="en-US" altLang="en-US" sz="2000" b="1" i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b="1" i="1" baseline="-25000">
                <a:solidFill>
                  <a:srgbClr val="66FF33"/>
                </a:solidFill>
                <a:latin typeface="Arial" panose="020B0604020202020204" pitchFamily="34" charset="0"/>
              </a:rPr>
              <a:t>x</a:t>
            </a:r>
            <a:endParaRPr lang="en-US" altLang="en-US" sz="2000" b="1" i="1" baseline="-250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2000" b="1" i="1">
                <a:solidFill>
                  <a:srgbClr val="FF3300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 b="1" i="1" baseline="-25000">
                <a:solidFill>
                  <a:srgbClr val="FF330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000" b="1" i="1" baseline="-25000">
                <a:solidFill>
                  <a:srgbClr val="66FF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= </a:t>
            </a: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 i="1" baseline="-25000">
                <a:solidFill>
                  <a:schemeClr val="accent2"/>
                </a:solidFill>
                <a:latin typeface="Arial" panose="020B0604020202020204" pitchFamily="34" charset="0"/>
              </a:rPr>
              <a:t>y </a:t>
            </a:r>
            <a:r>
              <a:rPr lang="en-US" altLang="en-US" sz="2000" b="1">
                <a:latin typeface="Arial" panose="020B0604020202020204" pitchFamily="34" charset="0"/>
              </a:rPr>
              <a:t>+ </a:t>
            </a:r>
            <a:r>
              <a:rPr lang="en-US" altLang="en-US" sz="2000" b="1" i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b="1" i="1" baseline="-25000">
                <a:solidFill>
                  <a:srgbClr val="66FF33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000" b="1" i="1" baseline="-250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 sz="2000" b="1" i="1" baseline="-250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r>
              <a:rPr lang="en-US" altLang="en-US" sz="2000" b="1">
                <a:latin typeface="Arial" panose="020B0604020202020204" pitchFamily="34" charset="0"/>
              </a:rPr>
              <a:t>or in matrix form:</a:t>
            </a:r>
          </a:p>
          <a:p>
            <a:pPr algn="ctr"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= 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 b="1">
                <a:solidFill>
                  <a:srgbClr val="66FF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+</a:t>
            </a: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2578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5626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8674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1722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4770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7818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866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3914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6962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80010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953000" y="4648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953000" y="4343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953000" y="4038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953000" y="3733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4953000" y="3124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953000" y="281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953000" y="2514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4953000" y="2209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spect="1" noChangeArrowheads="1"/>
          </p:cNvSpPr>
          <p:nvPr/>
        </p:nvSpPr>
        <p:spPr bwMode="auto">
          <a:xfrm>
            <a:off x="5594350" y="4071938"/>
            <a:ext cx="228600" cy="22860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spect="1" noChangeArrowheads="1"/>
          </p:cNvSpPr>
          <p:nvPr/>
        </p:nvSpPr>
        <p:spPr bwMode="auto">
          <a:xfrm>
            <a:off x="7424738" y="28527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5715000" y="2971800"/>
            <a:ext cx="1828800" cy="1219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5867400" y="4125913"/>
            <a:ext cx="1676400" cy="396875"/>
            <a:chOff x="3696" y="2599"/>
            <a:chExt cx="1056" cy="250"/>
          </a:xfrm>
        </p:grpSpPr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3696" y="26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4070" y="2599"/>
              <a:ext cx="2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 </a:t>
              </a:r>
              <a:r>
                <a:rPr lang="en-US" altLang="en-US" sz="2000" i="1">
                  <a:solidFill>
                    <a:srgbClr val="66FF33"/>
                  </a:solidFill>
                  <a:latin typeface="Arial" panose="020B0604020202020204" pitchFamily="34" charset="0"/>
                </a:rPr>
                <a:t>t</a:t>
              </a:r>
              <a:r>
                <a:rPr lang="en-US" altLang="en-US" sz="2000" i="1" baseline="-25000">
                  <a:solidFill>
                    <a:srgbClr val="66FF33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7527925" y="3124200"/>
            <a:ext cx="546100" cy="990600"/>
            <a:chOff x="4742" y="1968"/>
            <a:chExt cx="344" cy="624"/>
          </a:xfrm>
        </p:grpSpPr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 flipV="1">
              <a:off x="4752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4742" y="2167"/>
              <a:ext cx="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 </a:t>
              </a:r>
              <a:r>
                <a:rPr lang="en-US" altLang="en-US" sz="2000" i="1">
                  <a:solidFill>
                    <a:srgbClr val="66FF33"/>
                  </a:solidFill>
                  <a:latin typeface="Arial" panose="020B0604020202020204" pitchFamily="34" charset="0"/>
                </a:rPr>
                <a:t>t</a:t>
              </a:r>
              <a:r>
                <a:rPr lang="en-US" altLang="en-US" sz="2000" i="1" baseline="-25000">
                  <a:solidFill>
                    <a:srgbClr val="66FF33"/>
                  </a:solidFill>
                  <a:latin typeface="Arial" panose="020B0604020202020204" pitchFamily="34" charset="0"/>
                </a:rPr>
                <a:t>y</a:t>
              </a:r>
              <a:r>
                <a:rPr lang="en-US" altLang="en-US" sz="2000" i="1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000">
                  <a:latin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1600200" y="5292725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1676400" y="5257800"/>
            <a:ext cx="43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</a:rPr>
              <a:t>x’</a:t>
            </a:r>
          </a:p>
          <a:p>
            <a:r>
              <a:rPr lang="en-US" altLang="en-US">
                <a:solidFill>
                  <a:srgbClr val="FF3300"/>
                </a:solidFill>
              </a:rPr>
              <a:t>y’</a:t>
            </a:r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2514600" y="5292725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590800" y="5257800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x</a:t>
            </a:r>
          </a:p>
          <a:p>
            <a:r>
              <a:rPr lang="en-US" altLang="en-US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3352800" y="5292725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429000" y="5303838"/>
            <a:ext cx="40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i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i="1" baseline="-25000">
                <a:solidFill>
                  <a:srgbClr val="66FF33"/>
                </a:solidFill>
                <a:latin typeface="Arial" panose="020B0604020202020204" pitchFamily="34" charset="0"/>
              </a:rPr>
              <a:t>x</a:t>
            </a:r>
            <a:endParaRPr lang="en-US" altLang="en-US" sz="2000" i="1" baseline="-250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i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i="1" baseline="-25000">
                <a:solidFill>
                  <a:srgbClr val="66FF33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000" i="1" baseline="-250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>
              <a:solidFill>
                <a:srgbClr val="FF3300"/>
              </a:solidFill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2133600" y="5562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         +</a:t>
            </a:r>
          </a:p>
        </p:txBody>
      </p: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5318125" y="2438400"/>
            <a:ext cx="2835275" cy="2151063"/>
            <a:chOff x="3350" y="1536"/>
            <a:chExt cx="1786" cy="1355"/>
          </a:xfrm>
        </p:grpSpPr>
        <p:grpSp>
          <p:nvGrpSpPr>
            <p:cNvPr id="11318" name="Group 54"/>
            <p:cNvGrpSpPr>
              <a:grpSpLocks/>
            </p:cNvGrpSpPr>
            <p:nvPr/>
          </p:nvGrpSpPr>
          <p:grpSpPr bwMode="auto">
            <a:xfrm>
              <a:off x="3350" y="2151"/>
              <a:ext cx="1786" cy="740"/>
              <a:chOff x="3350" y="2151"/>
              <a:chExt cx="1786" cy="740"/>
            </a:xfrm>
          </p:grpSpPr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3350" y="2679"/>
                <a:ext cx="39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(2, 2)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4224" y="2592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= 6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4883" y="2151"/>
                <a:ext cx="2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=4</a:t>
                </a:r>
              </a:p>
            </p:txBody>
          </p:sp>
        </p:grpSp>
        <p:sp>
          <p:nvSpPr>
            <p:cNvPr id="11319" name="Text Box 55"/>
            <p:cNvSpPr txBox="1">
              <a:spLocks noChangeArrowheads="1"/>
            </p:cNvSpPr>
            <p:nvPr/>
          </p:nvSpPr>
          <p:spPr bwMode="auto">
            <a:xfrm>
              <a:off x="4704" y="153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DE45-759A-4CCD-9562-4FDE17AB2C0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" name="Oval 40"/>
          <p:cNvSpPr>
            <a:spLocks noChangeAspect="1" noChangeArrowheads="1"/>
          </p:cNvSpPr>
          <p:nvPr/>
        </p:nvSpPr>
        <p:spPr bwMode="auto">
          <a:xfrm>
            <a:off x="6477000" y="30480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39"/>
          <p:cNvSpPr>
            <a:spLocks noChangeAspect="1" noChangeArrowheads="1"/>
          </p:cNvSpPr>
          <p:nvPr/>
        </p:nvSpPr>
        <p:spPr bwMode="auto">
          <a:xfrm>
            <a:off x="6096000" y="2743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8"/>
          <p:cNvSpPr>
            <a:spLocks noChangeAspect="1" noChangeArrowheads="1"/>
          </p:cNvSpPr>
          <p:nvPr/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Rotation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3886200" cy="4953000"/>
          </a:xfrm>
          <a:noFill/>
          <a:ln/>
        </p:spPr>
        <p:txBody>
          <a:bodyPr/>
          <a:lstStyle/>
          <a:p>
            <a:r>
              <a:rPr lang="en-US" altLang="en-US" sz="2800"/>
              <a:t>A rotation repositions all points in an object along a circular path in the plane centered at the pivot point.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First, we’ll assume the pivot is at the origin.</a:t>
            </a:r>
          </a:p>
          <a:p>
            <a:pPr>
              <a:buFontTx/>
              <a:buNone/>
            </a:pPr>
            <a:endParaRPr lang="en-US" altLang="en-US" sz="2800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6" name="Oval 28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29"/>
          <p:cNvSpPr>
            <a:spLocks noChangeAspect="1" noChangeArrowheads="1"/>
          </p:cNvSpPr>
          <p:nvPr/>
        </p:nvSpPr>
        <p:spPr bwMode="auto">
          <a:xfrm>
            <a:off x="5595938" y="25479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707188" y="306228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5721350" y="2660650"/>
            <a:ext cx="1524000" cy="1547813"/>
          </a:xfrm>
          <a:custGeom>
            <a:avLst/>
            <a:gdLst>
              <a:gd name="T0" fmla="*/ 960 w 960"/>
              <a:gd name="T1" fmla="*/ 975 h 975"/>
              <a:gd name="T2" fmla="*/ 572 w 960"/>
              <a:gd name="T3" fmla="*/ 340 h 975"/>
              <a:gd name="T4" fmla="*/ 0 w 960"/>
              <a:gd name="T5" fmla="*/ 0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953000" y="4191000"/>
            <a:ext cx="2286000" cy="762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53000" y="2667000"/>
            <a:ext cx="762000" cy="2286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7086600" y="36988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48640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</a:rPr>
              <a:t>P’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CC9-F7AB-4B6E-9EFE-DD9D94C7D4F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0">
                <a:solidFill>
                  <a:schemeClr val="accent2"/>
                </a:solidFill>
              </a:rPr>
              <a:t>Rotation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838200"/>
            <a:ext cx="441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0"/>
              <a:t>Review Trigonometry</a:t>
            </a:r>
          </a:p>
          <a:p>
            <a:pPr>
              <a:spcBef>
                <a:spcPct val="20000"/>
              </a:spcBef>
            </a:pPr>
            <a:r>
              <a:rPr lang="en-US" altLang="en-US" b="0"/>
              <a:t>  	=&gt; cos</a:t>
            </a:r>
            <a:r>
              <a:rPr lang="en-US" altLang="en-US" sz="2800" b="0"/>
              <a:t>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 = x/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r , 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= r. 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b="0"/>
              <a:t>os</a:t>
            </a:r>
            <a:r>
              <a:rPr lang="en-US" altLang="en-US" sz="2800" b="0"/>
              <a:t>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, y =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r.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b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9" name="Oval 27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72" name="Group 60"/>
          <p:cNvGrpSpPr>
            <a:grpSpLocks/>
          </p:cNvGrpSpPr>
          <p:nvPr/>
        </p:nvGrpSpPr>
        <p:grpSpPr bwMode="auto">
          <a:xfrm>
            <a:off x="5721350" y="2660650"/>
            <a:ext cx="1524000" cy="1547813"/>
            <a:chOff x="3604" y="1676"/>
            <a:chExt cx="960" cy="975"/>
          </a:xfrm>
        </p:grpSpPr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4225" y="1929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anose="05050102010706020507" pitchFamily="18" charset="2"/>
                </a:rPr>
                <a:t></a:t>
              </a:r>
              <a:endPara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3604" y="1676"/>
              <a:ext cx="960" cy="975"/>
            </a:xfrm>
            <a:custGeom>
              <a:avLst/>
              <a:gdLst>
                <a:gd name="T0" fmla="*/ 960 w 960"/>
                <a:gd name="T1" fmla="*/ 975 h 975"/>
                <a:gd name="T2" fmla="*/ 572 w 960"/>
                <a:gd name="T3" fmla="*/ 340 h 975"/>
                <a:gd name="T4" fmla="*/ 0 w 960"/>
                <a:gd name="T5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975">
                  <a:moveTo>
                    <a:pt x="960" y="975"/>
                  </a:moveTo>
                  <a:cubicBezTo>
                    <a:pt x="938" y="805"/>
                    <a:pt x="775" y="525"/>
                    <a:pt x="572" y="340"/>
                  </a:cubicBezTo>
                  <a:cubicBezTo>
                    <a:pt x="369" y="155"/>
                    <a:pt x="184" y="45"/>
                    <a:pt x="0" y="0"/>
                  </a:cubicBezTo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69" name="Group 57"/>
          <p:cNvGrpSpPr>
            <a:grpSpLocks/>
          </p:cNvGrpSpPr>
          <p:nvPr/>
        </p:nvGrpSpPr>
        <p:grpSpPr bwMode="auto">
          <a:xfrm>
            <a:off x="4953000" y="3733800"/>
            <a:ext cx="2959100" cy="1616075"/>
            <a:chOff x="3120" y="2352"/>
            <a:chExt cx="1864" cy="1018"/>
          </a:xfrm>
        </p:grpSpPr>
        <p:sp>
          <p:nvSpPr>
            <p:cNvPr id="13348" name="Arc 36"/>
            <p:cNvSpPr>
              <a:spLocks/>
            </p:cNvSpPr>
            <p:nvPr/>
          </p:nvSpPr>
          <p:spPr bwMode="auto">
            <a:xfrm>
              <a:off x="3600" y="2928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8" name="Group 56"/>
            <p:cNvGrpSpPr>
              <a:grpSpLocks/>
            </p:cNvGrpSpPr>
            <p:nvPr/>
          </p:nvGrpSpPr>
          <p:grpSpPr bwMode="auto">
            <a:xfrm>
              <a:off x="3120" y="2352"/>
              <a:ext cx="1864" cy="1018"/>
              <a:chOff x="3120" y="2352"/>
              <a:chExt cx="1864" cy="1018"/>
            </a:xfrm>
          </p:grpSpPr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>
                <a:off x="4560" y="2688"/>
                <a:ext cx="0" cy="384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3638" y="2854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altLang="en-US"/>
                  <a:t> </a:t>
                </a:r>
              </a:p>
            </p:txBody>
          </p:sp>
          <p:grpSp>
            <p:nvGrpSpPr>
              <p:cNvPr id="13366" name="Group 54"/>
              <p:cNvGrpSpPr>
                <a:grpSpLocks/>
              </p:cNvGrpSpPr>
              <p:nvPr/>
            </p:nvGrpSpPr>
            <p:grpSpPr bwMode="auto">
              <a:xfrm>
                <a:off x="3120" y="2352"/>
                <a:ext cx="1864" cy="1018"/>
                <a:chOff x="3120" y="2352"/>
                <a:chExt cx="1864" cy="1018"/>
              </a:xfrm>
            </p:grpSpPr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20" y="2640"/>
                  <a:ext cx="1440" cy="480"/>
                </a:xfrm>
                <a:prstGeom prst="line">
                  <a:avLst/>
                </a:prstGeom>
                <a:noFill/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64" y="2352"/>
                  <a:ext cx="5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P(x,y)</a:t>
                  </a:r>
                </a:p>
              </p:txBody>
            </p:sp>
            <p:sp>
              <p:nvSpPr>
                <p:cNvPr id="13347" name="Line 35"/>
                <p:cNvSpPr>
                  <a:spLocks noChangeShapeType="1"/>
                </p:cNvSpPr>
                <p:nvPr/>
              </p:nvSpPr>
              <p:spPr bwMode="auto">
                <a:xfrm>
                  <a:off x="3120" y="3159"/>
                  <a:ext cx="1440" cy="0"/>
                </a:xfrm>
                <a:prstGeom prst="line">
                  <a:avLst/>
                </a:prstGeom>
                <a:noFill/>
                <a:ln w="9525" cap="rnd">
                  <a:solidFill>
                    <a:schemeClr val="accent2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744" y="3120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x</a:t>
                  </a:r>
                </a:p>
              </p:txBody>
            </p:sp>
            <p:sp>
              <p:nvSpPr>
                <p:cNvPr id="1335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608" y="272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y</a:t>
                  </a:r>
                </a:p>
              </p:txBody>
            </p:sp>
            <p:sp>
              <p:nvSpPr>
                <p:cNvPr id="1335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879" y="2640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/>
                    <a:t>r</a:t>
                  </a:r>
                </a:p>
              </p:txBody>
            </p:sp>
          </p:grpSp>
        </p:grpSp>
      </p:grpSp>
      <p:grpSp>
        <p:nvGrpSpPr>
          <p:cNvPr id="13371" name="Group 59"/>
          <p:cNvGrpSpPr>
            <a:grpSpLocks/>
          </p:cNvGrpSpPr>
          <p:nvPr/>
        </p:nvGrpSpPr>
        <p:grpSpPr bwMode="auto">
          <a:xfrm>
            <a:off x="4953000" y="2209800"/>
            <a:ext cx="1581150" cy="3227388"/>
            <a:chOff x="3120" y="1390"/>
            <a:chExt cx="996" cy="2033"/>
          </a:xfrm>
        </p:grpSpPr>
        <p:sp>
          <p:nvSpPr>
            <p:cNvPr id="13340" name="Oval 28"/>
            <p:cNvSpPr>
              <a:spLocks noChangeAspect="1" noChangeArrowheads="1"/>
            </p:cNvSpPr>
            <p:nvPr/>
          </p:nvSpPr>
          <p:spPr bwMode="auto">
            <a:xfrm>
              <a:off x="3525" y="1605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V="1">
              <a:off x="3120" y="1680"/>
              <a:ext cx="480" cy="1440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>
              <a:off x="3600" y="1680"/>
              <a:ext cx="0" cy="1392"/>
            </a:xfrm>
            <a:prstGeom prst="line">
              <a:avLst/>
            </a:prstGeom>
            <a:noFill/>
            <a:ln w="9525" cap="rnd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3216" y="2832"/>
              <a:ext cx="192" cy="192"/>
            </a:xfrm>
            <a:custGeom>
              <a:avLst/>
              <a:gdLst>
                <a:gd name="T0" fmla="*/ 192 w 192"/>
                <a:gd name="T1" fmla="*/ 192 h 192"/>
                <a:gd name="T2" fmla="*/ 144 w 192"/>
                <a:gd name="T3" fmla="*/ 48 h 192"/>
                <a:gd name="T4" fmla="*/ 0 w 192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92">
                  <a:moveTo>
                    <a:pt x="192" y="192"/>
                  </a:moveTo>
                  <a:cubicBezTo>
                    <a:pt x="184" y="136"/>
                    <a:pt x="176" y="80"/>
                    <a:pt x="144" y="48"/>
                  </a:cubicBezTo>
                  <a:cubicBezTo>
                    <a:pt x="112" y="16"/>
                    <a:pt x="56" y="8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>
              <a:off x="3120" y="3216"/>
              <a:ext cx="480" cy="0"/>
            </a:xfrm>
            <a:prstGeom prst="line">
              <a:avLst/>
            </a:prstGeom>
            <a:noFill/>
            <a:ln w="9525" cap="rnd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Text Box 47"/>
            <p:cNvSpPr txBox="1">
              <a:spLocks noChangeArrowheads="1"/>
            </p:cNvSpPr>
            <p:nvPr/>
          </p:nvSpPr>
          <p:spPr bwMode="auto">
            <a:xfrm>
              <a:off x="3206" y="31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x’</a:t>
              </a:r>
            </a:p>
          </p:txBody>
        </p:sp>
        <p:sp>
          <p:nvSpPr>
            <p:cNvPr id="13360" name="Text Box 48"/>
            <p:cNvSpPr txBox="1">
              <a:spLocks noChangeArrowheads="1"/>
            </p:cNvSpPr>
            <p:nvPr/>
          </p:nvSpPr>
          <p:spPr bwMode="auto">
            <a:xfrm>
              <a:off x="3614" y="2299"/>
              <a:ext cx="3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FF3300"/>
                  </a:solidFill>
                </a:rPr>
                <a:t>y’</a:t>
              </a:r>
            </a:p>
          </p:txBody>
        </p:sp>
        <p:sp>
          <p:nvSpPr>
            <p:cNvPr id="13361" name="Text Box 49"/>
            <p:cNvSpPr txBox="1">
              <a:spLocks noChangeArrowheads="1"/>
            </p:cNvSpPr>
            <p:nvPr/>
          </p:nvSpPr>
          <p:spPr bwMode="auto">
            <a:xfrm>
              <a:off x="3360" y="268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anose="05050102010706020507" pitchFamily="18" charset="2"/>
                </a:rPr>
                <a:t></a:t>
              </a:r>
              <a:endPara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>
              <a:off x="3456" y="1390"/>
              <a:ext cx="6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P’(x’, y’)</a:t>
              </a:r>
            </a:p>
          </p:txBody>
        </p:sp>
        <p:sp>
          <p:nvSpPr>
            <p:cNvPr id="13365" name="Text Box 53"/>
            <p:cNvSpPr txBox="1">
              <a:spLocks noChangeArrowheads="1"/>
            </p:cNvSpPr>
            <p:nvPr/>
          </p:nvSpPr>
          <p:spPr bwMode="auto">
            <a:xfrm>
              <a:off x="3168" y="211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</a:t>
              </a:r>
            </a:p>
          </p:txBody>
        </p:sp>
      </p:grp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65125" y="2743200"/>
            <a:ext cx="42306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=&gt; cos (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/r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= r.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 cos (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= r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.cos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cos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-r.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x’ </a:t>
            </a:r>
            <a:r>
              <a:rPr lang="en-US" altLang="en-US">
                <a:sym typeface="Symbol" panose="05050102010706020507" pitchFamily="18" charset="2"/>
              </a:rPr>
              <a:t>=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.cos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sym typeface="Symbol" panose="05050102010706020507" pitchFamily="18" charset="2"/>
              </a:rPr>
              <a:t> –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.sin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20000"/>
              </a:spcBef>
            </a:pPr>
            <a:endParaRPr lang="en-US" altLang="en-US" b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ct val="20000"/>
              </a:spcBef>
            </a:pP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=&gt;sin (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/r</a:t>
            </a:r>
          </a:p>
          <a:p>
            <a:pPr lvl="1">
              <a:spcBef>
                <a:spcPct val="20000"/>
              </a:spcBef>
              <a:buFont typeface="Symbol" panose="05050102010706020507" pitchFamily="18" charset="2"/>
              <a:buNone/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= r.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 sin (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= r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.cos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 +  r.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>
                <a:cs typeface="Times New Roman" panose="02020603050405020304" pitchFamily="18" charset="0"/>
                <a:sym typeface="Symbol" panose="05050102010706020507" pitchFamily="18" charset="2"/>
              </a:rPr>
              <a:t>cos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y’ </a:t>
            </a:r>
            <a:r>
              <a:rPr lang="en-US" altLang="en-US">
                <a:sym typeface="Symbol" panose="05050102010706020507" pitchFamily="18" charset="2"/>
              </a:rPr>
              <a:t>=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.sin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>
                <a:sym typeface="Symbol" panose="05050102010706020507" pitchFamily="18" charset="2"/>
              </a:rPr>
              <a:t> + </a:t>
            </a:r>
            <a:r>
              <a:rPr lang="en-US" altLang="en-US">
                <a:solidFill>
                  <a:schemeClr val="accent2"/>
                </a:solidFill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.cos </a:t>
            </a:r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/>
          </a:p>
        </p:txBody>
      </p:sp>
      <p:grpSp>
        <p:nvGrpSpPr>
          <p:cNvPr id="13387" name="Group 75"/>
          <p:cNvGrpSpPr>
            <a:grpSpLocks/>
          </p:cNvGrpSpPr>
          <p:nvPr/>
        </p:nvGrpSpPr>
        <p:grpSpPr bwMode="auto">
          <a:xfrm>
            <a:off x="533400" y="2286000"/>
            <a:ext cx="3276600" cy="1828800"/>
            <a:chOff x="336" y="1440"/>
            <a:chExt cx="2064" cy="1152"/>
          </a:xfrm>
        </p:grpSpPr>
        <p:sp>
          <p:nvSpPr>
            <p:cNvPr id="13373" name="Oval 61"/>
            <p:cNvSpPr>
              <a:spLocks noChangeArrowheads="1"/>
            </p:cNvSpPr>
            <p:nvPr/>
          </p:nvSpPr>
          <p:spPr bwMode="auto">
            <a:xfrm>
              <a:off x="960" y="2352"/>
              <a:ext cx="57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Oval 62"/>
            <p:cNvSpPr>
              <a:spLocks noChangeArrowheads="1"/>
            </p:cNvSpPr>
            <p:nvPr/>
          </p:nvSpPr>
          <p:spPr bwMode="auto">
            <a:xfrm>
              <a:off x="1920" y="2352"/>
              <a:ext cx="48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Freeform 65"/>
            <p:cNvSpPr>
              <a:spLocks/>
            </p:cNvSpPr>
            <p:nvPr/>
          </p:nvSpPr>
          <p:spPr bwMode="auto">
            <a:xfrm>
              <a:off x="336" y="1440"/>
              <a:ext cx="720" cy="912"/>
            </a:xfrm>
            <a:custGeom>
              <a:avLst/>
              <a:gdLst>
                <a:gd name="T0" fmla="*/ 720 w 720"/>
                <a:gd name="T1" fmla="*/ 0 h 960"/>
                <a:gd name="T2" fmla="*/ 144 w 720"/>
                <a:gd name="T3" fmla="*/ 192 h 960"/>
                <a:gd name="T4" fmla="*/ 96 w 720"/>
                <a:gd name="T5" fmla="*/ 768 h 960"/>
                <a:gd name="T6" fmla="*/ 720 w 720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960">
                  <a:moveTo>
                    <a:pt x="720" y="0"/>
                  </a:moveTo>
                  <a:cubicBezTo>
                    <a:pt x="484" y="32"/>
                    <a:pt x="248" y="64"/>
                    <a:pt x="144" y="192"/>
                  </a:cubicBezTo>
                  <a:cubicBezTo>
                    <a:pt x="40" y="320"/>
                    <a:pt x="0" y="640"/>
                    <a:pt x="96" y="768"/>
                  </a:cubicBezTo>
                  <a:cubicBezTo>
                    <a:pt x="192" y="896"/>
                    <a:pt x="616" y="928"/>
                    <a:pt x="720" y="96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Freeform 66"/>
            <p:cNvSpPr>
              <a:spLocks/>
            </p:cNvSpPr>
            <p:nvPr/>
          </p:nvSpPr>
          <p:spPr bwMode="auto">
            <a:xfrm>
              <a:off x="2160" y="1440"/>
              <a:ext cx="48" cy="912"/>
            </a:xfrm>
            <a:custGeom>
              <a:avLst/>
              <a:gdLst>
                <a:gd name="T0" fmla="*/ 48 w 48"/>
                <a:gd name="T1" fmla="*/ 0 h 912"/>
                <a:gd name="T2" fmla="*/ 0 w 48"/>
                <a:gd name="T3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" h="912">
                  <a:moveTo>
                    <a:pt x="48" y="0"/>
                  </a:moveTo>
                  <a:cubicBezTo>
                    <a:pt x="28" y="380"/>
                    <a:pt x="8" y="760"/>
                    <a:pt x="0" y="91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8" name="Group 76"/>
          <p:cNvGrpSpPr>
            <a:grpSpLocks/>
          </p:cNvGrpSpPr>
          <p:nvPr/>
        </p:nvGrpSpPr>
        <p:grpSpPr bwMode="auto">
          <a:xfrm>
            <a:off x="685800" y="2286000"/>
            <a:ext cx="3352800" cy="3962400"/>
            <a:chOff x="432" y="1440"/>
            <a:chExt cx="2112" cy="2496"/>
          </a:xfrm>
        </p:grpSpPr>
        <p:sp>
          <p:nvSpPr>
            <p:cNvPr id="13380" name="Oval 68"/>
            <p:cNvSpPr>
              <a:spLocks noChangeArrowheads="1"/>
            </p:cNvSpPr>
            <p:nvPr/>
          </p:nvSpPr>
          <p:spPr bwMode="auto">
            <a:xfrm>
              <a:off x="960" y="3696"/>
              <a:ext cx="57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Oval 69"/>
            <p:cNvSpPr>
              <a:spLocks noChangeArrowheads="1"/>
            </p:cNvSpPr>
            <p:nvPr/>
          </p:nvSpPr>
          <p:spPr bwMode="auto">
            <a:xfrm>
              <a:off x="1968" y="3696"/>
              <a:ext cx="576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>
              <a:off x="2256" y="1440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Freeform 71"/>
            <p:cNvSpPr>
              <a:spLocks/>
            </p:cNvSpPr>
            <p:nvPr/>
          </p:nvSpPr>
          <p:spPr bwMode="auto">
            <a:xfrm>
              <a:off x="432" y="1440"/>
              <a:ext cx="480" cy="2256"/>
            </a:xfrm>
            <a:custGeom>
              <a:avLst/>
              <a:gdLst>
                <a:gd name="T0" fmla="*/ 720 w 720"/>
                <a:gd name="T1" fmla="*/ 0 h 960"/>
                <a:gd name="T2" fmla="*/ 144 w 720"/>
                <a:gd name="T3" fmla="*/ 192 h 960"/>
                <a:gd name="T4" fmla="*/ 96 w 720"/>
                <a:gd name="T5" fmla="*/ 768 h 960"/>
                <a:gd name="T6" fmla="*/ 720 w 720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960">
                  <a:moveTo>
                    <a:pt x="720" y="0"/>
                  </a:moveTo>
                  <a:cubicBezTo>
                    <a:pt x="484" y="32"/>
                    <a:pt x="248" y="64"/>
                    <a:pt x="144" y="192"/>
                  </a:cubicBezTo>
                  <a:cubicBezTo>
                    <a:pt x="40" y="320"/>
                    <a:pt x="0" y="640"/>
                    <a:pt x="96" y="768"/>
                  </a:cubicBezTo>
                  <a:cubicBezTo>
                    <a:pt x="192" y="896"/>
                    <a:pt x="616" y="928"/>
                    <a:pt x="720" y="96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89" name="Group 77"/>
          <p:cNvGrpSpPr>
            <a:grpSpLocks/>
          </p:cNvGrpSpPr>
          <p:nvPr/>
        </p:nvGrpSpPr>
        <p:grpSpPr bwMode="auto">
          <a:xfrm>
            <a:off x="4267200" y="4038600"/>
            <a:ext cx="3349625" cy="2098675"/>
            <a:chOff x="2688" y="2544"/>
            <a:chExt cx="2110" cy="1322"/>
          </a:xfrm>
        </p:grpSpPr>
        <p:sp>
          <p:nvSpPr>
            <p:cNvPr id="13384" name="Text Box 72"/>
            <p:cNvSpPr txBox="1">
              <a:spLocks noChangeArrowheads="1"/>
            </p:cNvSpPr>
            <p:nvPr/>
          </p:nvSpPr>
          <p:spPr bwMode="auto">
            <a:xfrm>
              <a:off x="3350" y="3578"/>
              <a:ext cx="14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0"/>
                <a:t>Identity of Trigonometry</a:t>
              </a:r>
              <a:r>
                <a:rPr lang="en-US" altLang="en-US"/>
                <a:t> </a:t>
              </a:r>
            </a:p>
          </p:txBody>
        </p:sp>
        <p:sp>
          <p:nvSpPr>
            <p:cNvPr id="13385" name="Line 73"/>
            <p:cNvSpPr>
              <a:spLocks noChangeShapeType="1"/>
            </p:cNvSpPr>
            <p:nvPr/>
          </p:nvSpPr>
          <p:spPr bwMode="auto">
            <a:xfrm flipH="1" flipV="1">
              <a:off x="2688" y="2544"/>
              <a:ext cx="72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74"/>
            <p:cNvSpPr>
              <a:spLocks noChangeShapeType="1"/>
            </p:cNvSpPr>
            <p:nvPr/>
          </p:nvSpPr>
          <p:spPr bwMode="auto">
            <a:xfrm flipH="1">
              <a:off x="2880" y="3744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53A0-21D5-4C33-A9BF-1D1219C7081E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0">
                <a:solidFill>
                  <a:schemeClr val="accent2"/>
                </a:solidFill>
              </a:rPr>
              <a:t>Rotation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838200"/>
            <a:ext cx="4572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We can write the components:</a:t>
            </a:r>
          </a:p>
          <a:p>
            <a:pPr algn="ctr"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 i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altLang="en-US" sz="2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cos </a:t>
            </a:r>
            <a:r>
              <a:rPr lang="en-US" altLang="en-US" sz="1800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altLang="en-US" sz="2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sin </a:t>
            </a:r>
            <a:r>
              <a:rPr lang="en-US" altLang="en-US" sz="1800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</a:p>
          <a:p>
            <a:pPr algn="ctr"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 i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altLang="en-US" sz="2000" i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altLang="en-US" sz="2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sin </a:t>
            </a:r>
            <a:r>
              <a:rPr lang="en-US" altLang="en-US" sz="1800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+ </a:t>
            </a:r>
            <a:r>
              <a:rPr lang="en-US" altLang="en-US" sz="2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cos </a:t>
            </a:r>
            <a:r>
              <a:rPr lang="en-US" altLang="en-US" sz="1800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20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 in matrix form:</a:t>
            </a:r>
          </a:p>
          <a:p>
            <a:pPr algn="ctr"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</a:t>
            </a:r>
            <a:r>
              <a:rPr lang="en-US" altLang="en-US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= </a:t>
            </a:r>
            <a:r>
              <a:rPr lang="en-US" altLang="en-US" sz="2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0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  <a:sym typeface="Symbol" panose="05050102010706020507" pitchFamily="18" charset="2"/>
              </a:rPr>
              <a:t>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 can be </a:t>
            </a:r>
            <a:r>
              <a:rPr lang="en-US" alt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clockwise (-ve)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 or </a:t>
            </a:r>
            <a:r>
              <a:rPr lang="en-US" alt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counterclockwise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 (+ve as our example).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sym typeface="Symbol" panose="05050102010706020507" pitchFamily="18" charset="2"/>
              </a:rPr>
              <a:t>Rotation matrix </a:t>
            </a: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US" altLang="en-US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3" name="Oval 27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spect="1" noChangeArrowheads="1"/>
          </p:cNvSpPr>
          <p:nvPr/>
        </p:nvSpPr>
        <p:spPr bwMode="auto">
          <a:xfrm>
            <a:off x="5595938" y="25479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707188" y="306228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5721350" y="2660650"/>
            <a:ext cx="1524000" cy="1547813"/>
          </a:xfrm>
          <a:custGeom>
            <a:avLst/>
            <a:gdLst>
              <a:gd name="T0" fmla="*/ 960 w 960"/>
              <a:gd name="T1" fmla="*/ 975 h 975"/>
              <a:gd name="T2" fmla="*/ 572 w 960"/>
              <a:gd name="T3" fmla="*/ 340 h 975"/>
              <a:gd name="T4" fmla="*/ 0 w 960"/>
              <a:gd name="T5" fmla="*/ 0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4953000" y="4191000"/>
            <a:ext cx="2286000" cy="762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4953000" y="2667000"/>
            <a:ext cx="762000" cy="2286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7086600" y="3748088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P(x,y)</a:t>
            </a: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7239000" y="4267200"/>
            <a:ext cx="0" cy="6096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4953000" y="5029200"/>
            <a:ext cx="22860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Arc 36"/>
          <p:cNvSpPr>
            <a:spLocks/>
          </p:cNvSpPr>
          <p:nvPr/>
        </p:nvSpPr>
        <p:spPr bwMode="auto">
          <a:xfrm>
            <a:off x="5715000" y="4648200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775325" y="4530725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/>
              <a:t> 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5943600" y="4953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31520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157913" y="41910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5715000" y="2667000"/>
            <a:ext cx="0" cy="2209800"/>
          </a:xfrm>
          <a:prstGeom prst="line">
            <a:avLst/>
          </a:prstGeom>
          <a:noFill/>
          <a:ln w="9525" cap="rnd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Freeform 42"/>
          <p:cNvSpPr>
            <a:spLocks/>
          </p:cNvSpPr>
          <p:nvPr/>
        </p:nvSpPr>
        <p:spPr bwMode="auto">
          <a:xfrm>
            <a:off x="5105400" y="4495800"/>
            <a:ext cx="304800" cy="304800"/>
          </a:xfrm>
          <a:custGeom>
            <a:avLst/>
            <a:gdLst>
              <a:gd name="T0" fmla="*/ 192 w 192"/>
              <a:gd name="T1" fmla="*/ 192 h 192"/>
              <a:gd name="T2" fmla="*/ 144 w 192"/>
              <a:gd name="T3" fmla="*/ 48 h 192"/>
              <a:gd name="T4" fmla="*/ 0 w 19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92">
                <a:moveTo>
                  <a:pt x="192" y="192"/>
                </a:moveTo>
                <a:cubicBezTo>
                  <a:pt x="184" y="136"/>
                  <a:pt x="176" y="80"/>
                  <a:pt x="144" y="48"/>
                </a:cubicBezTo>
                <a:cubicBezTo>
                  <a:pt x="112" y="16"/>
                  <a:pt x="56" y="8"/>
                  <a:pt x="0" y="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4953000" y="5105400"/>
            <a:ext cx="762000" cy="0"/>
          </a:xfrm>
          <a:prstGeom prst="line">
            <a:avLst/>
          </a:prstGeom>
          <a:noFill/>
          <a:ln w="9525" cap="rnd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089525" y="5067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3300"/>
                </a:solidFill>
              </a:rPr>
              <a:t>x’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737225" y="3649663"/>
            <a:ext cx="51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3300"/>
                </a:solidFill>
              </a:rPr>
              <a:t>y’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5334000" y="4267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486400" y="220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3300"/>
                </a:solidFill>
              </a:rPr>
              <a:t>P’(x’, y’)</a:t>
            </a:r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1295400" y="4546600"/>
          <a:ext cx="220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3" imgW="1282680" imgH="457200" progId="Equation.3">
                  <p:embed/>
                </p:oleObj>
              </mc:Choice>
              <mc:Fallback>
                <p:oleObj name="Equation" r:id="rId3" imgW="1282680" imgH="4572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46600"/>
                        <a:ext cx="2209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C323-86D9-4523-9AE6-AF0CCFB46603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altLang="en-US"/>
              <a:t>Example</a:t>
            </a:r>
          </a:p>
          <a:p>
            <a:pPr lvl="1"/>
            <a:r>
              <a:rPr lang="en-US" altLang="en-US"/>
              <a:t>Find the transformed point, P’, caused by rotating P= (5, 1) about the origin through an angle of 90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.</a:t>
            </a:r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Rotation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90800" y="3352800"/>
          <a:ext cx="35575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3" imgW="2679480" imgH="457200" progId="Equation.3">
                  <p:embed/>
                </p:oleObj>
              </mc:Choice>
              <mc:Fallback>
                <p:oleObj name="Equation" r:id="rId3" imgW="26794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52800"/>
                        <a:ext cx="355758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343400" y="4114800"/>
          <a:ext cx="18716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5" imgW="1409400" imgH="457200" progId="Equation.3">
                  <p:embed/>
                </p:oleObj>
              </mc:Choice>
              <mc:Fallback>
                <p:oleObj name="Equation" r:id="rId5" imgW="1409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18716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343400" y="4876800"/>
          <a:ext cx="10795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7" imgW="812520" imgH="457200" progId="Equation.3">
                  <p:embed/>
                </p:oleObj>
              </mc:Choice>
              <mc:Fallback>
                <p:oleObj name="Equation" r:id="rId7" imgW="8125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10795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343400" y="5562600"/>
          <a:ext cx="6064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9" imgW="457200" imgH="457200" progId="Equation.3">
                  <p:embed/>
                </p:oleObj>
              </mc:Choice>
              <mc:Fallback>
                <p:oleObj name="Equation" r:id="rId9" imgW="4572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562600"/>
                        <a:ext cx="6064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B0D1-2F06-4A2F-9844-72A0A4686C36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Scaling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762000"/>
            <a:ext cx="4495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Scaling changes the size of an object and involves two scale factors, S</a:t>
            </a:r>
            <a:r>
              <a:rPr lang="en-US" altLang="en-US" baseline="-25000"/>
              <a:t>x</a:t>
            </a:r>
            <a:r>
              <a:rPr lang="en-US" altLang="en-US"/>
              <a:t> and S</a:t>
            </a:r>
            <a:r>
              <a:rPr lang="en-US" altLang="en-US" baseline="-20000"/>
              <a:t>y</a:t>
            </a:r>
            <a:r>
              <a:rPr lang="en-US" altLang="en-US"/>
              <a:t> for the x- and y- coordinates respectively.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Scales are about the origin.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We can write the components: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 </a:t>
            </a:r>
            <a:r>
              <a:rPr lang="en-US" altLang="en-US" i="1">
                <a:solidFill>
                  <a:srgbClr val="FF3300"/>
                </a:solidFill>
              </a:rPr>
              <a:t>p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'</a:t>
            </a:r>
            <a:r>
              <a:rPr lang="en-US" altLang="en-US" i="1" baseline="-25000">
                <a:solidFill>
                  <a:schemeClr val="hlink"/>
                </a:solidFill>
              </a:rPr>
              <a:t>x </a:t>
            </a:r>
            <a:r>
              <a:rPr lang="en-US" altLang="en-US"/>
              <a:t>= </a:t>
            </a:r>
            <a:r>
              <a:rPr lang="en-US" altLang="en-US" i="1">
                <a:solidFill>
                  <a:srgbClr val="00FF00"/>
                </a:solidFill>
              </a:rPr>
              <a:t>s</a:t>
            </a:r>
            <a:r>
              <a:rPr lang="en-US" altLang="en-US" i="1" baseline="-25000">
                <a:solidFill>
                  <a:srgbClr val="00FF00"/>
                </a:solidFill>
              </a:rPr>
              <a:t>x</a:t>
            </a:r>
            <a:r>
              <a:rPr lang="en-US" altLang="en-US" i="1" baseline="-25000"/>
              <a:t> </a:t>
            </a:r>
            <a:r>
              <a:rPr lang="en-US" altLang="en-US">
                <a:cs typeface="Arial" panose="020B0604020202020204" pitchFamily="34" charset="0"/>
              </a:rPr>
              <a:t>•</a:t>
            </a:r>
            <a:r>
              <a:rPr lang="en-US" altLang="en-US" i="1"/>
              <a:t> </a:t>
            </a:r>
            <a:r>
              <a:rPr lang="en-US" altLang="en-US" i="1">
                <a:solidFill>
                  <a:schemeClr val="accent2"/>
                </a:solidFill>
              </a:rPr>
              <a:t>p</a:t>
            </a:r>
            <a:r>
              <a:rPr lang="en-US" altLang="en-US" i="1" baseline="-25000">
                <a:solidFill>
                  <a:schemeClr val="accent2"/>
                </a:solidFill>
              </a:rPr>
              <a:t>x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FF3300"/>
                </a:solidFill>
              </a:rPr>
              <a:t>p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'</a:t>
            </a:r>
            <a:r>
              <a:rPr lang="en-US" altLang="en-US" i="1" baseline="-25000">
                <a:solidFill>
                  <a:schemeClr val="hlink"/>
                </a:solidFill>
              </a:rPr>
              <a:t>y </a:t>
            </a:r>
            <a:r>
              <a:rPr lang="en-US" altLang="en-US"/>
              <a:t>= </a:t>
            </a:r>
            <a:r>
              <a:rPr lang="en-US" altLang="en-US" i="1">
                <a:solidFill>
                  <a:srgbClr val="00FF00"/>
                </a:solidFill>
              </a:rPr>
              <a:t>s</a:t>
            </a:r>
            <a:r>
              <a:rPr lang="en-US" altLang="en-US" i="1" baseline="-25000">
                <a:solidFill>
                  <a:srgbClr val="00FF00"/>
                </a:solidFill>
              </a:rPr>
              <a:t>y</a:t>
            </a:r>
            <a:r>
              <a:rPr lang="en-US" altLang="en-US" i="1" baseline="-25000"/>
              <a:t> </a:t>
            </a:r>
            <a:r>
              <a:rPr lang="en-US" altLang="en-US">
                <a:cs typeface="Arial" panose="020B0604020202020204" pitchFamily="34" charset="0"/>
              </a:rPr>
              <a:t>•</a:t>
            </a:r>
            <a:r>
              <a:rPr lang="en-US" altLang="en-US" i="1"/>
              <a:t> </a:t>
            </a:r>
            <a:r>
              <a:rPr lang="en-US" altLang="en-US" i="1">
                <a:solidFill>
                  <a:schemeClr val="accent2"/>
                </a:solidFill>
              </a:rPr>
              <a:t>p</a:t>
            </a:r>
            <a:r>
              <a:rPr lang="en-US" altLang="en-US" i="1" baseline="-25000">
                <a:solidFill>
                  <a:schemeClr val="accent2"/>
                </a:solidFill>
              </a:rPr>
              <a:t>y</a:t>
            </a:r>
            <a:endParaRPr lang="en-US" altLang="en-US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or in matrix form: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3300"/>
                </a:solidFill>
              </a:rPr>
              <a:t>P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' </a:t>
            </a:r>
            <a:r>
              <a:rPr lang="en-US" altLang="en-US"/>
              <a:t>= </a:t>
            </a:r>
            <a:r>
              <a:rPr lang="en-US" altLang="en-US">
                <a:solidFill>
                  <a:srgbClr val="00FF00"/>
                </a:solidFill>
              </a:rPr>
              <a:t>S </a:t>
            </a:r>
            <a:r>
              <a:rPr lang="en-US" altLang="en-US">
                <a:cs typeface="Arial" panose="020B0604020202020204" pitchFamily="34" charset="0"/>
              </a:rPr>
              <a:t>•</a:t>
            </a:r>
            <a:r>
              <a:rPr lang="en-US" altLang="en-US">
                <a:solidFill>
                  <a:srgbClr val="00FF00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P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Scale matrix as: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23" name="Group 39"/>
          <p:cNvGrpSpPr>
            <a:grpSpLocks/>
          </p:cNvGrpSpPr>
          <p:nvPr/>
        </p:nvGrpSpPr>
        <p:grpSpPr bwMode="auto">
          <a:xfrm>
            <a:off x="5410200" y="2362200"/>
            <a:ext cx="2133600" cy="2133600"/>
            <a:chOff x="3408" y="1488"/>
            <a:chExt cx="1344" cy="1344"/>
          </a:xfrm>
        </p:grpSpPr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 flipV="1">
              <a:off x="3408" y="1488"/>
              <a:ext cx="576" cy="115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 flipV="1">
              <a:off x="3408" y="2256"/>
              <a:ext cx="576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V="1">
              <a:off x="3600" y="2256"/>
              <a:ext cx="1152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5" name="AutoShape 41"/>
          <p:cNvSpPr>
            <a:spLocks noChangeArrowheads="1"/>
          </p:cNvSpPr>
          <p:nvPr/>
        </p:nvSpPr>
        <p:spPr bwMode="auto">
          <a:xfrm>
            <a:off x="5410200" y="4114800"/>
            <a:ext cx="304800" cy="3810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6324600" y="2362200"/>
            <a:ext cx="1219200" cy="12192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30" name="Group 46"/>
          <p:cNvGrpSpPr>
            <a:grpSpLocks/>
          </p:cNvGrpSpPr>
          <p:nvPr/>
        </p:nvGrpSpPr>
        <p:grpSpPr bwMode="auto">
          <a:xfrm>
            <a:off x="4953000" y="4191000"/>
            <a:ext cx="762000" cy="762000"/>
            <a:chOff x="3120" y="2640"/>
            <a:chExt cx="480" cy="480"/>
          </a:xfrm>
        </p:grpSpPr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 flipH="1">
              <a:off x="3120" y="2640"/>
              <a:ext cx="288" cy="480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 flipH="1">
              <a:off x="3120" y="2832"/>
              <a:ext cx="288" cy="28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 flipH="1">
              <a:off x="3120" y="2832"/>
              <a:ext cx="480" cy="28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431" name="Object 47"/>
          <p:cNvGraphicFramePr>
            <a:graphicFrameLocks noChangeAspect="1"/>
          </p:cNvGraphicFramePr>
          <p:nvPr/>
        </p:nvGraphicFramePr>
        <p:xfrm>
          <a:off x="1447800" y="5562600"/>
          <a:ext cx="1422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3" imgW="825480" imgH="482400" progId="Equation.3">
                  <p:embed/>
                </p:oleObj>
              </mc:Choice>
              <mc:Fallback>
                <p:oleObj name="Equation" r:id="rId3" imgW="825480" imgH="4824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62600"/>
                        <a:ext cx="14224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41925" y="3748088"/>
            <a:ext cx="635000" cy="823912"/>
            <a:chOff x="3302" y="2361"/>
            <a:chExt cx="400" cy="519"/>
          </a:xfrm>
        </p:grpSpPr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>
              <a:off x="3360" y="2544"/>
              <a:ext cx="342" cy="336"/>
              <a:chOff x="3336" y="2568"/>
              <a:chExt cx="342" cy="336"/>
            </a:xfrm>
          </p:grpSpPr>
          <p:sp>
            <p:nvSpPr>
              <p:cNvPr id="16412" name="Oval 28"/>
              <p:cNvSpPr>
                <a:spLocks noChangeAspect="1" noChangeArrowheads="1"/>
              </p:cNvSpPr>
              <p:nvPr/>
            </p:nvSpPr>
            <p:spPr bwMode="auto">
              <a:xfrm>
                <a:off x="3336" y="276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Oval 29"/>
              <p:cNvSpPr>
                <a:spLocks noChangeAspect="1" noChangeArrowheads="1"/>
              </p:cNvSpPr>
              <p:nvPr/>
            </p:nvSpPr>
            <p:spPr bwMode="auto">
              <a:xfrm>
                <a:off x="3534" y="276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Oval 30"/>
              <p:cNvSpPr>
                <a:spLocks noChangeAspect="1" noChangeArrowheads="1"/>
              </p:cNvSpPr>
              <p:nvPr/>
            </p:nvSpPr>
            <p:spPr bwMode="auto">
              <a:xfrm>
                <a:off x="3336" y="2568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3302" y="2361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</a:t>
              </a:r>
            </a:p>
          </p:txBody>
        </p:sp>
      </p:grp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6156325" y="1866900"/>
            <a:ext cx="1463675" cy="1828800"/>
            <a:chOff x="3878" y="1176"/>
            <a:chExt cx="922" cy="1152"/>
          </a:xfrm>
        </p:grpSpPr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3888" y="1416"/>
              <a:ext cx="912" cy="912"/>
              <a:chOff x="3912" y="1416"/>
              <a:chExt cx="912" cy="912"/>
            </a:xfrm>
          </p:grpSpPr>
          <p:sp>
            <p:nvSpPr>
              <p:cNvPr id="16416" name="Oval 32"/>
              <p:cNvSpPr>
                <a:spLocks noChangeAspect="1" noChangeArrowheads="1"/>
              </p:cNvSpPr>
              <p:nvPr/>
            </p:nvSpPr>
            <p:spPr bwMode="auto">
              <a:xfrm>
                <a:off x="3912" y="2184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Oval 33"/>
              <p:cNvSpPr>
                <a:spLocks noChangeAspect="1" noChangeArrowheads="1"/>
              </p:cNvSpPr>
              <p:nvPr/>
            </p:nvSpPr>
            <p:spPr bwMode="auto">
              <a:xfrm>
                <a:off x="4680" y="2184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Oval 34"/>
              <p:cNvSpPr>
                <a:spLocks noChangeAspect="1" noChangeArrowheads="1"/>
              </p:cNvSpPr>
              <p:nvPr/>
            </p:nvSpPr>
            <p:spPr bwMode="auto">
              <a:xfrm>
                <a:off x="3912" y="14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3878" y="1176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23DC-B7B9-45B8-907E-2B5003A92628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Scaling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62000"/>
            <a:ext cx="5105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If the scale factors are in between 0 and 1 </a:t>
            </a:r>
            <a:r>
              <a:rPr lang="en-US" altLang="en-US">
                <a:sym typeface="Wingdings" panose="05000000000000000000" pitchFamily="2" charset="2"/>
              </a:rPr>
              <a:t> the points will be moved closer to the origin  the object will be smaller.</a:t>
            </a:r>
            <a:endParaRPr lang="en-US" altLang="en-US"/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5410200" y="1600200"/>
            <a:ext cx="3352800" cy="3352800"/>
            <a:chOff x="3120" y="1200"/>
            <a:chExt cx="2064" cy="1920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715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019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324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629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934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7239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543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848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8153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8458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410200" y="4648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4102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410200" y="4038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4102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410200" y="3429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4102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410200" y="2819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410200" y="2514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410200" y="2209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75" name="Group 67"/>
          <p:cNvGrpSpPr>
            <a:grpSpLocks/>
          </p:cNvGrpSpPr>
          <p:nvPr/>
        </p:nvGrpSpPr>
        <p:grpSpPr bwMode="auto">
          <a:xfrm>
            <a:off x="5715000" y="3962400"/>
            <a:ext cx="762000" cy="685800"/>
            <a:chOff x="3600" y="2496"/>
            <a:chExt cx="480" cy="432"/>
          </a:xfrm>
        </p:grpSpPr>
        <p:sp>
          <p:nvSpPr>
            <p:cNvPr id="17436" name="Oval 28"/>
            <p:cNvSpPr>
              <a:spLocks noChangeAspect="1" noChangeArrowheads="1"/>
            </p:cNvSpPr>
            <p:nvPr/>
          </p:nvSpPr>
          <p:spPr bwMode="auto">
            <a:xfrm>
              <a:off x="3600" y="27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spect="1" noChangeArrowheads="1"/>
            </p:cNvSpPr>
            <p:nvPr/>
          </p:nvSpPr>
          <p:spPr bwMode="auto">
            <a:xfrm>
              <a:off x="3936" y="27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5791200" y="4038600"/>
            <a:ext cx="609600" cy="5334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8763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410200" y="1905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5410200" y="1600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73" name="Group 65"/>
          <p:cNvGrpSpPr>
            <a:grpSpLocks/>
          </p:cNvGrpSpPr>
          <p:nvPr/>
        </p:nvGrpSpPr>
        <p:grpSpPr bwMode="auto">
          <a:xfrm>
            <a:off x="6019800" y="3124200"/>
            <a:ext cx="1219200" cy="1257300"/>
            <a:chOff x="3792" y="1968"/>
            <a:chExt cx="768" cy="792"/>
          </a:xfrm>
        </p:grpSpPr>
        <p:sp>
          <p:nvSpPr>
            <p:cNvPr id="17457" name="Oval 49"/>
            <p:cNvSpPr>
              <a:spLocks noChangeAspect="1" noChangeArrowheads="1"/>
            </p:cNvSpPr>
            <p:nvPr/>
          </p:nvSpPr>
          <p:spPr bwMode="auto">
            <a:xfrm>
              <a:off x="3792" y="2616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Oval 50"/>
            <p:cNvSpPr>
              <a:spLocks noChangeAspect="1"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51"/>
            <p:cNvSpPr>
              <a:spLocks noChangeAspect="1" noChangeArrowheads="1"/>
            </p:cNvSpPr>
            <p:nvPr/>
          </p:nvSpPr>
          <p:spPr bwMode="auto">
            <a:xfrm>
              <a:off x="3792" y="1968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6096000" y="3200400"/>
            <a:ext cx="1066800" cy="10668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74" name="Group 66"/>
          <p:cNvGrpSpPr>
            <a:grpSpLocks/>
          </p:cNvGrpSpPr>
          <p:nvPr/>
        </p:nvGrpSpPr>
        <p:grpSpPr bwMode="auto">
          <a:xfrm>
            <a:off x="5791200" y="3200400"/>
            <a:ext cx="1371600" cy="1371600"/>
            <a:chOff x="3648" y="2016"/>
            <a:chExt cx="864" cy="864"/>
          </a:xfrm>
        </p:grpSpPr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flipH="1">
              <a:off x="3648" y="2688"/>
              <a:ext cx="192" cy="19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 flipH="1">
              <a:off x="3648" y="2016"/>
              <a:ext cx="192" cy="52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 flipH="1">
              <a:off x="3984" y="2688"/>
              <a:ext cx="528" cy="19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78" name="Group 70"/>
          <p:cNvGrpSpPr>
            <a:grpSpLocks/>
          </p:cNvGrpSpPr>
          <p:nvPr/>
        </p:nvGrpSpPr>
        <p:grpSpPr bwMode="auto">
          <a:xfrm>
            <a:off x="76200" y="2133600"/>
            <a:ext cx="6365875" cy="1928813"/>
            <a:chOff x="48" y="1344"/>
            <a:chExt cx="4010" cy="1215"/>
          </a:xfrm>
        </p:grpSpPr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3542" y="175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P(2, 5)</a:t>
              </a:r>
            </a:p>
          </p:txBody>
        </p:sp>
        <p:sp>
          <p:nvSpPr>
            <p:cNvPr id="17467" name="Text Box 59"/>
            <p:cNvSpPr txBox="1">
              <a:spLocks noChangeArrowheads="1"/>
            </p:cNvSpPr>
            <p:nvPr/>
          </p:nvSpPr>
          <p:spPr bwMode="auto">
            <a:xfrm>
              <a:off x="3408" y="2328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48" y="1344"/>
              <a:ext cx="28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/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accent2"/>
                  </a:solidFill>
                </a:rPr>
                <a:t>P(2, 5),</a:t>
              </a:r>
              <a:r>
                <a:rPr lang="en-US" altLang="en-US"/>
                <a:t> Sx = 0.5, Sy = 0.5</a:t>
              </a:r>
            </a:p>
            <a:p>
              <a:pPr lvl="1">
                <a:buFontTx/>
                <a:buChar char="•"/>
              </a:pPr>
              <a:r>
                <a:rPr lang="en-US" altLang="en-US"/>
                <a:t>Find </a:t>
              </a:r>
              <a:r>
                <a:rPr lang="en-US" altLang="en-US">
                  <a:solidFill>
                    <a:srgbClr val="FF3300"/>
                  </a:solidFill>
                </a:rPr>
                <a:t>P’</a:t>
              </a:r>
              <a:r>
                <a:rPr lang="en-US" altLang="en-US"/>
                <a:t> ?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968B-D2F4-41EF-B8AF-B4DFFA56EF54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Scaling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762000"/>
            <a:ext cx="5105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folHlink"/>
                </a:solidFill>
              </a:rPr>
              <a:t>If the scale factors are in between 0 and 1 </a:t>
            </a:r>
            <a:r>
              <a:rPr lang="en-US" altLang="en-US">
                <a:solidFill>
                  <a:schemeClr val="folHlink"/>
                </a:solidFill>
                <a:sym typeface="Wingdings" panose="05000000000000000000" pitchFamily="2" charset="2"/>
              </a:rPr>
              <a:t> the points will be moved closer to the origin  the object will be smaller.</a:t>
            </a:r>
            <a:endParaRPr lang="en-US" altLang="en-US">
              <a:solidFill>
                <a:schemeClr val="folHlink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>
              <a:solidFill>
                <a:schemeClr val="folHlink"/>
              </a:solidFill>
            </a:endParaRP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5410200" y="1600200"/>
            <a:ext cx="3352800" cy="3352800"/>
            <a:chOff x="3120" y="1200"/>
            <a:chExt cx="2064" cy="1920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715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019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324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629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934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7239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543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848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8153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8458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410200" y="4648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54102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410200" y="4038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54102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410200" y="3429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4102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410200" y="2819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5410200" y="2514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5410200" y="2209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5715000" y="3962400"/>
            <a:ext cx="762000" cy="685800"/>
            <a:chOff x="3600" y="2496"/>
            <a:chExt cx="480" cy="432"/>
          </a:xfrm>
        </p:grpSpPr>
        <p:sp>
          <p:nvSpPr>
            <p:cNvPr id="36891" name="Oval 27"/>
            <p:cNvSpPr>
              <a:spLocks noChangeAspect="1" noChangeArrowheads="1"/>
            </p:cNvSpPr>
            <p:nvPr/>
          </p:nvSpPr>
          <p:spPr bwMode="auto">
            <a:xfrm>
              <a:off x="3600" y="2784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Oval 28"/>
            <p:cNvSpPr>
              <a:spLocks noChangeAspect="1" noChangeArrowheads="1"/>
            </p:cNvSpPr>
            <p:nvPr/>
          </p:nvSpPr>
          <p:spPr bwMode="auto">
            <a:xfrm>
              <a:off x="3936" y="2784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29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4" name="Group 30"/>
          <p:cNvGrpSpPr>
            <a:grpSpLocks/>
          </p:cNvGrpSpPr>
          <p:nvPr/>
        </p:nvGrpSpPr>
        <p:grpSpPr bwMode="auto">
          <a:xfrm>
            <a:off x="6667500" y="1600200"/>
            <a:ext cx="2095500" cy="2133600"/>
            <a:chOff x="4200" y="1008"/>
            <a:chExt cx="1320" cy="1344"/>
          </a:xfrm>
        </p:grpSpPr>
        <p:sp>
          <p:nvSpPr>
            <p:cNvPr id="36895" name="Oval 31"/>
            <p:cNvSpPr>
              <a:spLocks noChangeAspect="1" noChangeArrowheads="1"/>
            </p:cNvSpPr>
            <p:nvPr/>
          </p:nvSpPr>
          <p:spPr bwMode="auto">
            <a:xfrm>
              <a:off x="4200" y="21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Oval 32"/>
            <p:cNvSpPr>
              <a:spLocks noChangeAspect="1" noChangeArrowheads="1"/>
            </p:cNvSpPr>
            <p:nvPr/>
          </p:nvSpPr>
          <p:spPr bwMode="auto">
            <a:xfrm>
              <a:off x="5376" y="2208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33"/>
            <p:cNvSpPr>
              <a:spLocks noChangeAspect="1" noChangeArrowheads="1"/>
            </p:cNvSpPr>
            <p:nvPr/>
          </p:nvSpPr>
          <p:spPr bwMode="auto">
            <a:xfrm>
              <a:off x="4200" y="1008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8" name="Group 34"/>
          <p:cNvGrpSpPr>
            <a:grpSpLocks/>
          </p:cNvGrpSpPr>
          <p:nvPr/>
        </p:nvGrpSpPr>
        <p:grpSpPr bwMode="auto">
          <a:xfrm>
            <a:off x="6096000" y="1676400"/>
            <a:ext cx="2590800" cy="2590800"/>
            <a:chOff x="3840" y="1056"/>
            <a:chExt cx="1632" cy="1632"/>
          </a:xfrm>
        </p:grpSpPr>
        <p:sp>
          <p:nvSpPr>
            <p:cNvPr id="36899" name="Line 35"/>
            <p:cNvSpPr>
              <a:spLocks noChangeShapeType="1"/>
            </p:cNvSpPr>
            <p:nvPr/>
          </p:nvSpPr>
          <p:spPr bwMode="auto">
            <a:xfrm flipV="1">
              <a:off x="3840" y="1056"/>
              <a:ext cx="432" cy="100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 flipV="1">
              <a:off x="3888" y="2256"/>
              <a:ext cx="384" cy="3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 flipV="1">
              <a:off x="4464" y="2256"/>
              <a:ext cx="1008" cy="43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02" name="AutoShape 38"/>
          <p:cNvSpPr>
            <a:spLocks noChangeArrowheads="1"/>
          </p:cNvSpPr>
          <p:nvPr/>
        </p:nvSpPr>
        <p:spPr bwMode="auto">
          <a:xfrm>
            <a:off x="5791200" y="4038600"/>
            <a:ext cx="609600" cy="533400"/>
          </a:xfrm>
          <a:prstGeom prst="rtTriangle">
            <a:avLst/>
          </a:prstGeom>
          <a:noFill/>
          <a:ln w="317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>
            <a:off x="6781800" y="1752600"/>
            <a:ext cx="1828800" cy="18288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8763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5410200" y="1905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5410200" y="1600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07" name="Group 43"/>
          <p:cNvGrpSpPr>
            <a:grpSpLocks/>
          </p:cNvGrpSpPr>
          <p:nvPr/>
        </p:nvGrpSpPr>
        <p:grpSpPr bwMode="auto">
          <a:xfrm>
            <a:off x="6019800" y="3124200"/>
            <a:ext cx="1219200" cy="1257300"/>
            <a:chOff x="3792" y="1968"/>
            <a:chExt cx="768" cy="792"/>
          </a:xfrm>
        </p:grpSpPr>
        <p:sp>
          <p:nvSpPr>
            <p:cNvPr id="36908" name="Oval 44"/>
            <p:cNvSpPr>
              <a:spLocks noChangeAspect="1" noChangeArrowheads="1"/>
            </p:cNvSpPr>
            <p:nvPr/>
          </p:nvSpPr>
          <p:spPr bwMode="auto">
            <a:xfrm>
              <a:off x="3792" y="2616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Oval 45"/>
            <p:cNvSpPr>
              <a:spLocks noChangeAspect="1"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0" name="Oval 46"/>
            <p:cNvSpPr>
              <a:spLocks noChangeAspect="1" noChangeArrowheads="1"/>
            </p:cNvSpPr>
            <p:nvPr/>
          </p:nvSpPr>
          <p:spPr bwMode="auto">
            <a:xfrm>
              <a:off x="3792" y="1968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6096000" y="3200400"/>
            <a:ext cx="1066800" cy="10668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912" name="Group 48"/>
          <p:cNvGrpSpPr>
            <a:grpSpLocks/>
          </p:cNvGrpSpPr>
          <p:nvPr/>
        </p:nvGrpSpPr>
        <p:grpSpPr bwMode="auto">
          <a:xfrm>
            <a:off x="5791200" y="3200400"/>
            <a:ext cx="1371600" cy="1371600"/>
            <a:chOff x="3648" y="2016"/>
            <a:chExt cx="864" cy="864"/>
          </a:xfrm>
        </p:grpSpPr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 flipH="1">
              <a:off x="3648" y="2688"/>
              <a:ext cx="192" cy="192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 flipH="1">
              <a:off x="3648" y="2016"/>
              <a:ext cx="192" cy="528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 flipH="1">
              <a:off x="3984" y="2688"/>
              <a:ext cx="528" cy="192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16" name="Group 52"/>
          <p:cNvGrpSpPr>
            <a:grpSpLocks/>
          </p:cNvGrpSpPr>
          <p:nvPr/>
        </p:nvGrpSpPr>
        <p:grpSpPr bwMode="auto">
          <a:xfrm>
            <a:off x="76200" y="2133600"/>
            <a:ext cx="6365875" cy="1928813"/>
            <a:chOff x="48" y="1344"/>
            <a:chExt cx="4010" cy="1215"/>
          </a:xfrm>
        </p:grpSpPr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3542" y="175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P(2, 5)</a:t>
              </a:r>
            </a:p>
          </p:txBody>
        </p:sp>
        <p:sp>
          <p:nvSpPr>
            <p:cNvPr id="36918" name="Text Box 54"/>
            <p:cNvSpPr txBox="1">
              <a:spLocks noChangeArrowheads="1"/>
            </p:cNvSpPr>
            <p:nvPr/>
          </p:nvSpPr>
          <p:spPr bwMode="auto">
            <a:xfrm>
              <a:off x="3408" y="2328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folHlink"/>
                  </a:solidFill>
                </a:rPr>
                <a:t>P’</a:t>
              </a:r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48" y="1344"/>
              <a:ext cx="28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</a:rPr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</a:rPr>
                <a:t>P(2, 5), Sx = 0.5, Sy = 0.5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</a:rPr>
                <a:t>Find P’ ?</a:t>
              </a:r>
            </a:p>
          </p:txBody>
        </p:sp>
      </p:grp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120650" y="3352800"/>
            <a:ext cx="4984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If the scale factors are larger than 1 </a:t>
            </a:r>
            <a:r>
              <a:rPr lang="en-US" altLang="en-US">
                <a:sym typeface="Wingdings" panose="05000000000000000000" pitchFamily="2" charset="2"/>
              </a:rPr>
              <a:t> the points will be moved away from the origin  the object will be larger.</a:t>
            </a:r>
            <a:endParaRPr lang="en-US" altLang="en-US"/>
          </a:p>
        </p:txBody>
      </p:sp>
      <p:grpSp>
        <p:nvGrpSpPr>
          <p:cNvPr id="36924" name="Group 60"/>
          <p:cNvGrpSpPr>
            <a:grpSpLocks/>
          </p:cNvGrpSpPr>
          <p:nvPr/>
        </p:nvGrpSpPr>
        <p:grpSpPr bwMode="auto">
          <a:xfrm>
            <a:off x="228600" y="1309688"/>
            <a:ext cx="6781800" cy="4906962"/>
            <a:chOff x="144" y="825"/>
            <a:chExt cx="4272" cy="3091"/>
          </a:xfrm>
        </p:grpSpPr>
        <p:sp>
          <p:nvSpPr>
            <p:cNvPr id="36922" name="Text Box 58"/>
            <p:cNvSpPr txBox="1">
              <a:spLocks noChangeArrowheads="1"/>
            </p:cNvSpPr>
            <p:nvPr/>
          </p:nvSpPr>
          <p:spPr bwMode="auto">
            <a:xfrm>
              <a:off x="4164" y="825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  <p:sp>
          <p:nvSpPr>
            <p:cNvPr id="36923" name="Text Box 59"/>
            <p:cNvSpPr txBox="1">
              <a:spLocks noChangeArrowheads="1"/>
            </p:cNvSpPr>
            <p:nvPr/>
          </p:nvSpPr>
          <p:spPr bwMode="auto">
            <a:xfrm>
              <a:off x="144" y="3168"/>
              <a:ext cx="28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/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accent2"/>
                  </a:solidFill>
                </a:rPr>
                <a:t>P(2, 5),</a:t>
              </a:r>
              <a:r>
                <a:rPr lang="en-US" altLang="en-US"/>
                <a:t> Sx = 2, Sy = 2</a:t>
              </a:r>
            </a:p>
            <a:p>
              <a:pPr lvl="1">
                <a:buFontTx/>
                <a:buChar char="•"/>
              </a:pPr>
              <a:r>
                <a:rPr lang="en-US" altLang="en-US"/>
                <a:t>Find </a:t>
              </a:r>
              <a:r>
                <a:rPr lang="en-US" altLang="en-US">
                  <a:solidFill>
                    <a:srgbClr val="FF3300"/>
                  </a:solidFill>
                </a:rPr>
                <a:t>P’</a:t>
              </a:r>
              <a:r>
                <a:rPr lang="en-US" altLang="en-US"/>
                <a:t> ?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0857-ACEC-4285-A477-0643C0B92D16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Scaling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5410200" y="1600200"/>
            <a:ext cx="3352800" cy="3352800"/>
            <a:chOff x="3120" y="1200"/>
            <a:chExt cx="2064" cy="1920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715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019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324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629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934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239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5438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8486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1534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84582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410200" y="4648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4102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410200" y="4038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4102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410200" y="3429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4102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410200" y="2819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410200" y="2514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410200" y="2209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8763000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5410200" y="1905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5410200" y="1600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212725" y="1031875"/>
            <a:ext cx="4816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If the scale factors are the same, S</a:t>
            </a:r>
            <a:r>
              <a:rPr lang="en-US" altLang="en-US" baseline="-10000"/>
              <a:t>x</a:t>
            </a:r>
            <a:r>
              <a:rPr lang="en-US" altLang="en-US"/>
              <a:t> = S</a:t>
            </a:r>
            <a:r>
              <a:rPr lang="en-US" altLang="en-US" baseline="-10000"/>
              <a:t>y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 uniform scaling</a:t>
            </a:r>
          </a:p>
          <a:p>
            <a:pPr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 Only change in size (as previous example)</a:t>
            </a:r>
            <a:endParaRPr lang="en-US" altLang="en-US"/>
          </a:p>
        </p:txBody>
      </p: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5276850" y="3671888"/>
            <a:ext cx="1047750" cy="957262"/>
            <a:chOff x="3324" y="2313"/>
            <a:chExt cx="660" cy="603"/>
          </a:xfrm>
        </p:grpSpPr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3324" y="2313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P(1, 2)</a:t>
              </a:r>
            </a:p>
          </p:txBody>
        </p:sp>
        <p:grpSp>
          <p:nvGrpSpPr>
            <p:cNvPr id="18491" name="Group 59"/>
            <p:cNvGrpSpPr>
              <a:grpSpLocks/>
            </p:cNvGrpSpPr>
            <p:nvPr/>
          </p:nvGrpSpPr>
          <p:grpSpPr bwMode="auto">
            <a:xfrm>
              <a:off x="3600" y="2544"/>
              <a:ext cx="384" cy="372"/>
              <a:chOff x="3600" y="2544"/>
              <a:chExt cx="384" cy="372"/>
            </a:xfrm>
          </p:grpSpPr>
          <p:sp>
            <p:nvSpPr>
              <p:cNvPr id="18473" name="Oval 41"/>
              <p:cNvSpPr>
                <a:spLocks noChangeAspect="1" noChangeArrowheads="1"/>
              </p:cNvSpPr>
              <p:nvPr/>
            </p:nvSpPr>
            <p:spPr bwMode="auto">
              <a:xfrm>
                <a:off x="3600" y="277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Oval 42"/>
              <p:cNvSpPr>
                <a:spLocks noChangeAspect="1" noChangeArrowheads="1"/>
              </p:cNvSpPr>
              <p:nvPr/>
            </p:nvSpPr>
            <p:spPr bwMode="auto">
              <a:xfrm>
                <a:off x="3840" y="277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Oval 43"/>
              <p:cNvSpPr>
                <a:spLocks noChangeAspect="1" noChangeArrowheads="1"/>
              </p:cNvSpPr>
              <p:nvPr/>
            </p:nvSpPr>
            <p:spPr bwMode="auto">
              <a:xfrm>
                <a:off x="3600" y="254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Oval 55"/>
              <p:cNvSpPr>
                <a:spLocks noChangeAspect="1" noChangeArrowheads="1"/>
              </p:cNvSpPr>
              <p:nvPr/>
            </p:nvSpPr>
            <p:spPr bwMode="auto">
              <a:xfrm>
                <a:off x="3840" y="2556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5791200" y="4114800"/>
            <a:ext cx="457200" cy="4572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5943600" y="1309688"/>
            <a:ext cx="990600" cy="2119312"/>
            <a:chOff x="3744" y="825"/>
            <a:chExt cx="624" cy="1335"/>
          </a:xfrm>
        </p:grpSpPr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3744" y="825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  <p:grpSp>
          <p:nvGrpSpPr>
            <p:cNvPr id="18493" name="Group 61"/>
            <p:cNvGrpSpPr>
              <a:grpSpLocks/>
            </p:cNvGrpSpPr>
            <p:nvPr/>
          </p:nvGrpSpPr>
          <p:grpSpPr bwMode="auto">
            <a:xfrm>
              <a:off x="3792" y="1008"/>
              <a:ext cx="576" cy="1152"/>
              <a:chOff x="3792" y="1008"/>
              <a:chExt cx="576" cy="1152"/>
            </a:xfrm>
          </p:grpSpPr>
          <p:sp>
            <p:nvSpPr>
              <p:cNvPr id="18462" name="Oval 30"/>
              <p:cNvSpPr>
                <a:spLocks noChangeAspect="1" noChangeArrowheads="1"/>
              </p:cNvSpPr>
              <p:nvPr/>
            </p:nvSpPr>
            <p:spPr bwMode="auto">
              <a:xfrm>
                <a:off x="3792" y="20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Oval 31"/>
              <p:cNvSpPr>
                <a:spLocks noChangeAspect="1" noChangeArrowheads="1"/>
              </p:cNvSpPr>
              <p:nvPr/>
            </p:nvSpPr>
            <p:spPr bwMode="auto">
              <a:xfrm>
                <a:off x="4224" y="20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Oval 32"/>
              <p:cNvSpPr>
                <a:spLocks noChangeAspect="1" noChangeArrowheads="1"/>
              </p:cNvSpPr>
              <p:nvPr/>
            </p:nvSpPr>
            <p:spPr bwMode="auto">
              <a:xfrm>
                <a:off x="3792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Oval 57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6096000" y="1676400"/>
            <a:ext cx="762000" cy="1676400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5791200" y="1676400"/>
            <a:ext cx="1066800" cy="2895600"/>
            <a:chOff x="3648" y="1056"/>
            <a:chExt cx="672" cy="1824"/>
          </a:xfrm>
        </p:grpSpPr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V="1">
              <a:off x="3648" y="1056"/>
              <a:ext cx="192" cy="15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 flipV="1">
              <a:off x="3936" y="2064"/>
              <a:ext cx="384" cy="81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V="1">
              <a:off x="3648" y="2064"/>
              <a:ext cx="192" cy="81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V="1">
              <a:off x="3888" y="1056"/>
              <a:ext cx="384" cy="15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288925" y="2625725"/>
            <a:ext cx="45085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If  S</a:t>
            </a:r>
            <a:r>
              <a:rPr lang="en-US" altLang="en-US" baseline="-10000"/>
              <a:t>x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>
                <a:sym typeface="Wingdings" panose="05000000000000000000" pitchFamily="2" charset="2"/>
              </a:rPr>
              <a:t> S</a:t>
            </a:r>
            <a:r>
              <a:rPr lang="en-US" altLang="en-US" baseline="-10000"/>
              <a:t>y</a:t>
            </a:r>
            <a:r>
              <a:rPr lang="en-US" altLang="en-US">
                <a:sym typeface="Wingdings" panose="05000000000000000000" pitchFamily="2" charset="2"/>
              </a:rPr>
              <a:t>  differential scaling.</a:t>
            </a:r>
          </a:p>
          <a:p>
            <a:pPr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Change in size and shape</a:t>
            </a:r>
          </a:p>
          <a:p>
            <a:pPr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Example : square  rectangle</a:t>
            </a:r>
          </a:p>
          <a:p>
            <a:pPr lvl="1"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P(1, 3), S</a:t>
            </a:r>
            <a:r>
              <a:rPr lang="en-US" altLang="en-US" baseline="-10000"/>
              <a:t>x</a:t>
            </a:r>
            <a:r>
              <a:rPr lang="en-US" altLang="en-US">
                <a:sym typeface="Wingdings" panose="05000000000000000000" pitchFamily="2" charset="2"/>
              </a:rPr>
              <a:t> = 2, S</a:t>
            </a:r>
            <a:r>
              <a:rPr lang="en-US" altLang="en-US" baseline="-10000"/>
              <a:t>y</a:t>
            </a:r>
            <a:r>
              <a:rPr lang="en-US" altLang="en-US">
                <a:sym typeface="Wingdings" panose="05000000000000000000" pitchFamily="2" charset="2"/>
              </a:rPr>
              <a:t> = 5 , P’ ?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228600" y="4343400"/>
            <a:ext cx="564515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/>
              <a:t>What does scaling by 1 do?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What is that matrix called?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What does scaling by a negative value do?</a:t>
            </a:r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D15F-6988-4F2B-9ED1-009E280D8BD3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6" grpId="0" autoUpdateAnimBg="0"/>
      <p:bldP spid="184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>
                <a:solidFill>
                  <a:schemeClr val="accent2"/>
                </a:solidFill>
              </a:rPr>
              <a:t>Combining transformations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We have a general transformation of a point: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FF3300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altLang="en-US" sz="2000">
                <a:latin typeface="Arial" panose="020B0604020202020204" pitchFamily="34" charset="0"/>
              </a:rPr>
              <a:t> =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P</a:t>
            </a:r>
            <a:r>
              <a:rPr lang="en-US" altLang="en-US" sz="2000">
                <a:latin typeface="Arial" panose="020B0604020202020204" pitchFamily="34" charset="0"/>
              </a:rPr>
              <a:t> +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altLang="en-US" sz="2000">
              <a:solidFill>
                <a:srgbClr val="00FF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When we scale or rotate, we set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>
                <a:latin typeface="Arial" panose="020B0604020202020204" pitchFamily="34" charset="0"/>
              </a:rPr>
              <a:t>, and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 is the additive identity.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When we translate, we set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, and </a:t>
            </a:r>
            <a:r>
              <a:rPr lang="en-US" altLang="en-US" sz="2000">
                <a:solidFill>
                  <a:srgbClr val="00FF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>
                <a:latin typeface="Arial" panose="020B0604020202020204" pitchFamily="34" charset="0"/>
              </a:rPr>
              <a:t> is the multiplicative identity.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To combine multiple transformations, we must explicitly compute each transformed point.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It’d be nicer if we could use the same matrix operation all the time. But we’d have to combine multiplication and addition into a single operation.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D343-A5CB-4B93-95D6-66A77C358A0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Math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/>
              <a:t>Why do we use matrix?</a:t>
            </a:r>
          </a:p>
          <a:p>
            <a:pPr lvl="1"/>
            <a:r>
              <a:rPr lang="en-US" altLang="en-US"/>
              <a:t>More convenient organization of data.</a:t>
            </a:r>
          </a:p>
          <a:p>
            <a:pPr lvl="1"/>
            <a:r>
              <a:rPr lang="en-US" altLang="en-US"/>
              <a:t>More efficient processing</a:t>
            </a:r>
          </a:p>
          <a:p>
            <a:pPr lvl="1"/>
            <a:r>
              <a:rPr lang="en-US" altLang="en-US"/>
              <a:t>Enable the combination of various concatenations</a:t>
            </a:r>
          </a:p>
          <a:p>
            <a:r>
              <a:rPr lang="en-US" altLang="en-US"/>
              <a:t>Matrix addition and subtraction</a:t>
            </a:r>
          </a:p>
          <a:p>
            <a:endParaRPr lang="en-US" alt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1295400" y="5064125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590800" y="5029200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71600" y="5064125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371600" y="5410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651125" y="49942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667000" y="53752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057400" y="5364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US" altLang="en-US"/>
              <a:t> </a:t>
            </a:r>
          </a:p>
        </p:txBody>
      </p: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4038600" y="4946650"/>
            <a:ext cx="990600" cy="996950"/>
            <a:chOff x="2544" y="3116"/>
            <a:chExt cx="624" cy="628"/>
          </a:xfrm>
        </p:grpSpPr>
        <p:sp>
          <p:nvSpPr>
            <p:cNvPr id="5140" name="AutoShape 20"/>
            <p:cNvSpPr>
              <a:spLocks noChangeArrowheads="1"/>
            </p:cNvSpPr>
            <p:nvPr/>
          </p:nvSpPr>
          <p:spPr bwMode="auto">
            <a:xfrm>
              <a:off x="2544" y="3168"/>
              <a:ext cx="624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2582" y="3116"/>
              <a:ext cx="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 </a:t>
              </a:r>
              <a:r>
                <a:rPr lang="en-US" altLang="en-US">
                  <a:cs typeface="Times New Roman" panose="02020603050405020304" pitchFamily="18" charset="0"/>
                  <a:sym typeface="Symbol" panose="05050102010706020507" pitchFamily="18" charset="2"/>
                </a:rPr>
                <a:t></a:t>
              </a:r>
              <a:r>
                <a:rPr lang="en-US" altLang="en-US"/>
                <a:t>  c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582" y="3360"/>
              <a:ext cx="5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 </a:t>
              </a:r>
              <a:r>
                <a:rPr lang="en-US" altLang="en-US">
                  <a:cs typeface="Times New Roman" panose="02020603050405020304" pitchFamily="18" charset="0"/>
                  <a:sym typeface="Symbol" panose="05050102010706020507" pitchFamily="18" charset="2"/>
                </a:rPr>
                <a:t></a:t>
              </a:r>
              <a:r>
                <a:rPr lang="en-US" altLang="en-US"/>
                <a:t>  d</a:t>
              </a:r>
            </a:p>
          </p:txBody>
        </p:sp>
      </p:grp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336925" y="5222875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5943600" y="5334000"/>
            <a:ext cx="13716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A524-FED1-41A0-8A60-A6B3AF165964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Homogenous Coordinates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0"/>
            <a:ext cx="8686800" cy="3581400"/>
          </a:xfrm>
        </p:spPr>
        <p:txBody>
          <a:bodyPr/>
          <a:lstStyle/>
          <a:p>
            <a:r>
              <a:rPr lang="en-US" altLang="en-US" sz="2400" b="1"/>
              <a:t>Let’s move our problem into 3D.</a:t>
            </a:r>
          </a:p>
          <a:p>
            <a:r>
              <a:rPr lang="en-US" altLang="en-US" sz="2400" b="1"/>
              <a:t>Let point (</a:t>
            </a:r>
            <a:r>
              <a:rPr lang="en-US" altLang="en-US" sz="2400" b="1" i="1"/>
              <a:t>x</a:t>
            </a:r>
            <a:r>
              <a:rPr lang="en-US" altLang="en-US" sz="2400" b="1"/>
              <a:t>, </a:t>
            </a:r>
            <a:r>
              <a:rPr lang="en-US" altLang="en-US" sz="2400" b="1" i="1"/>
              <a:t>y</a:t>
            </a:r>
            <a:r>
              <a:rPr lang="en-US" altLang="en-US" sz="2400" b="1"/>
              <a:t>) in 2D be represented by point (</a:t>
            </a:r>
            <a:r>
              <a:rPr lang="en-US" altLang="en-US" sz="2400" b="1" i="1"/>
              <a:t>x</a:t>
            </a:r>
            <a:r>
              <a:rPr lang="en-US" altLang="en-US" sz="2400" b="1"/>
              <a:t>, </a:t>
            </a:r>
            <a:r>
              <a:rPr lang="en-US" altLang="en-US" sz="2400" b="1" i="1"/>
              <a:t>y</a:t>
            </a:r>
            <a:r>
              <a:rPr lang="en-US" altLang="en-US" sz="2400" b="1"/>
              <a:t>, 1) in the new space.</a:t>
            </a:r>
          </a:p>
          <a:p>
            <a:r>
              <a:rPr lang="en-US" altLang="en-US" sz="2400" b="1"/>
              <a:t>Scaling our new point by any value </a:t>
            </a:r>
            <a:r>
              <a:rPr lang="en-US" altLang="en-US" sz="2400" b="1">
                <a:solidFill>
                  <a:schemeClr val="accent2"/>
                </a:solidFill>
              </a:rPr>
              <a:t>a</a:t>
            </a:r>
            <a:r>
              <a:rPr lang="en-US" altLang="en-US" sz="2400" b="1"/>
              <a:t> puts us somewhere along a particular line:  (</a:t>
            </a:r>
            <a:r>
              <a:rPr lang="en-US" altLang="en-US" sz="2400" b="1">
                <a:solidFill>
                  <a:schemeClr val="accent2"/>
                </a:solidFill>
              </a:rPr>
              <a:t>a</a:t>
            </a:r>
            <a:r>
              <a:rPr lang="en-US" altLang="en-US" sz="2400" b="1" i="1"/>
              <a:t>x</a:t>
            </a:r>
            <a:r>
              <a:rPr lang="en-US" altLang="en-US" sz="2400" b="1"/>
              <a:t>, </a:t>
            </a:r>
            <a:r>
              <a:rPr lang="en-US" altLang="en-US" sz="2400" b="1">
                <a:solidFill>
                  <a:schemeClr val="accent2"/>
                </a:solidFill>
              </a:rPr>
              <a:t>a</a:t>
            </a:r>
            <a:r>
              <a:rPr lang="en-US" altLang="en-US" sz="2400" b="1" i="1"/>
              <a:t>y</a:t>
            </a:r>
            <a:r>
              <a:rPr lang="en-US" altLang="en-US" sz="2400" b="1"/>
              <a:t>, </a:t>
            </a:r>
            <a:r>
              <a:rPr lang="en-US" altLang="en-US" sz="2400" b="1">
                <a:solidFill>
                  <a:schemeClr val="accent2"/>
                </a:solidFill>
              </a:rPr>
              <a:t>a</a:t>
            </a:r>
            <a:r>
              <a:rPr lang="en-US" altLang="en-US" sz="2400" b="1"/>
              <a:t>).</a:t>
            </a:r>
          </a:p>
          <a:p>
            <a:r>
              <a:rPr lang="en-US" altLang="en-US" sz="2400" b="1"/>
              <a:t>A point in 2D can be represented in many ways in the new space.</a:t>
            </a:r>
          </a:p>
          <a:p>
            <a:r>
              <a:rPr lang="en-US" altLang="en-US" sz="2400" b="1"/>
              <a:t>(2, 4) ----------</a:t>
            </a:r>
            <a:r>
              <a:rPr lang="en-US" altLang="en-US" sz="2400" b="1">
                <a:sym typeface="Wingdings" panose="05000000000000000000" pitchFamily="2" charset="2"/>
              </a:rPr>
              <a:t> (8, 16, 4) or (6, 12, 3) or (2, 4, 1) or etc.</a:t>
            </a:r>
            <a:endParaRPr lang="en-US" altLang="en-US" sz="2400" b="1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19200" y="14478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14400" y="20574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133600" y="1143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-5400000">
            <a:off x="5715000" y="1295400"/>
            <a:ext cx="1866900" cy="1485900"/>
          </a:xfrm>
          <a:prstGeom prst="parallelogram">
            <a:avLst>
              <a:gd name="adj" fmla="val 314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5715000" y="990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105400" y="1905000"/>
            <a:ext cx="1905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5181600" y="1600200"/>
            <a:ext cx="2667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324600" y="1905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629400" y="1828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019800" y="1981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934200" y="1752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981200" y="762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410200" y="762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489325" y="1793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934200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756525" y="13366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175125" y="1793875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Wingdings" panose="05000000000000000000" pitchFamily="2" charset="2"/>
              </a:rPr>
              <a:t>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257-8CA3-47C1-9647-687F02270444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Homogenous Coordinates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66800"/>
            <a:ext cx="8686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We can always map back to the original 2D point by dividing by the last coordinate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(15, 6, 3) ---</a:t>
            </a:r>
            <a:r>
              <a:rPr lang="en-US" altLang="en-US">
                <a:sym typeface="Wingdings" panose="05000000000000000000" pitchFamily="2" charset="2"/>
              </a:rPr>
              <a:t> (5, 2).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sym typeface="Wingdings" panose="05000000000000000000" pitchFamily="2" charset="2"/>
              </a:rPr>
              <a:t>(60, 40, 10) - ?</a:t>
            </a:r>
            <a:r>
              <a:rPr lang="en-US" altLang="en-US"/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Why do we use 1 for the last coordinate?</a:t>
            </a:r>
          </a:p>
          <a:p>
            <a:pPr>
              <a:spcBef>
                <a:spcPct val="20000"/>
              </a:spcBef>
            </a:pPr>
            <a:endParaRPr lang="en-US" altLang="en-US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/>
              <a:t>The fact that all the points along each line can be mapped back to the same point in 2D gives this coordinate system its name – </a:t>
            </a:r>
            <a:r>
              <a:rPr lang="en-US" altLang="en-US">
                <a:solidFill>
                  <a:schemeClr val="accent2"/>
                </a:solidFill>
              </a:rPr>
              <a:t>homogeneous coordinates</a:t>
            </a:r>
            <a:r>
              <a:rPr lang="en-US" altLang="en-US"/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3B5F-C436-4660-8C96-0C5763A05885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Representation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altLang="en-US" sz="2400" b="1"/>
              <a:t>Point in column-vector:	</a:t>
            </a:r>
          </a:p>
          <a:p>
            <a:endParaRPr lang="en-US" altLang="en-US" sz="2400" b="1"/>
          </a:p>
          <a:p>
            <a:endParaRPr lang="en-US" altLang="en-US" sz="2400" b="1"/>
          </a:p>
          <a:p>
            <a:endParaRPr lang="en-US" altLang="en-US" sz="2400" b="1"/>
          </a:p>
          <a:p>
            <a:r>
              <a:rPr lang="en-US" altLang="en-US" sz="2400" b="1"/>
              <a:t>Our point now has three coordinates. So our matrix is needs to be 3x3.</a:t>
            </a:r>
          </a:p>
          <a:p>
            <a:r>
              <a:rPr lang="en-US" altLang="en-US" sz="2400" b="1"/>
              <a:t>Translation</a:t>
            </a:r>
          </a:p>
          <a:p>
            <a:pPr>
              <a:buFontTx/>
              <a:buNone/>
            </a:pPr>
            <a:endParaRPr lang="en-US" altLang="en-US" sz="2400" b="1"/>
          </a:p>
          <a:p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0" y="1600200"/>
            <a:ext cx="336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x</a:t>
            </a:r>
          </a:p>
          <a:p>
            <a:r>
              <a:rPr lang="en-US" altLang="en-US">
                <a:solidFill>
                  <a:schemeClr val="accent2"/>
                </a:solidFill>
              </a:rPr>
              <a:t>y</a:t>
            </a:r>
          </a:p>
          <a:p>
            <a:r>
              <a:rPr lang="en-US" alt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209800" y="1676400"/>
            <a:ext cx="533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965450" y="4152900"/>
          <a:ext cx="32067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3" imgW="1460160" imgH="711000" progId="Equation.3">
                  <p:embed/>
                </p:oleObj>
              </mc:Choice>
              <mc:Fallback>
                <p:oleObj name="Equation" r:id="rId3" imgW="146016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4152900"/>
                        <a:ext cx="32067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5164-A890-4A24-A2FA-E0A38689BBFC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495800"/>
          </a:xfrm>
        </p:spPr>
        <p:txBody>
          <a:bodyPr/>
          <a:lstStyle/>
          <a:p>
            <a:r>
              <a:rPr lang="en-US" altLang="en-US" sz="2400" b="1"/>
              <a:t>Rotation</a:t>
            </a:r>
          </a:p>
          <a:p>
            <a:endParaRPr lang="en-US" altLang="en-US" sz="2400" b="1"/>
          </a:p>
          <a:p>
            <a:endParaRPr lang="en-US" altLang="en-US" sz="2400" b="1"/>
          </a:p>
          <a:p>
            <a:endParaRPr lang="en-US" altLang="en-US" sz="2400" b="1"/>
          </a:p>
          <a:p>
            <a:endParaRPr lang="en-US" altLang="en-US" sz="2400" b="1"/>
          </a:p>
          <a:p>
            <a:endParaRPr lang="en-US" altLang="en-US" sz="2400" b="1"/>
          </a:p>
          <a:p>
            <a:r>
              <a:rPr lang="en-US" altLang="en-US" sz="2400" b="1"/>
              <a:t>Scaling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Representation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397125" y="1752600"/>
          <a:ext cx="435292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1981080" imgH="711000" progId="Equation.3">
                  <p:embed/>
                </p:oleObj>
              </mc:Choice>
              <mc:Fallback>
                <p:oleObj name="Equation" r:id="rId3" imgW="19810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1752600"/>
                        <a:ext cx="4352925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871788" y="4457700"/>
          <a:ext cx="3376612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1536480" imgH="711000" progId="Equation.3">
                  <p:embed/>
                </p:oleObj>
              </mc:Choice>
              <mc:Fallback>
                <p:oleObj name="Equation" r:id="rId5" imgW="15364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4457700"/>
                        <a:ext cx="3376612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8A46-C573-4E66-823D-0879E6391941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Composite Transformation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We can represent any sequence of transformations as a single matrix.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 special cases when transforming a point – matrix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vector.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Composite transformations – matrix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matrix.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Composite transformations: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Rotate about an arbitrary point – translate, rotate, translate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Scale about an arbitrary point – translate, scale, translate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Change coordinate systems – translate, rotate, scale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Does the order of operations matter?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1EEA-3E55-47D5-88D5-02BDA603B7F0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Composition Properties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295400"/>
          </a:xfrm>
        </p:spPr>
        <p:txBody>
          <a:bodyPr/>
          <a:lstStyle/>
          <a:p>
            <a:r>
              <a:rPr lang="en-US" altLang="en-US" dirty="0"/>
              <a:t>Is matrix multiplication associative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(A.B).C  =  A.(B.C)</a:t>
            </a:r>
            <a:endParaRPr lang="en-US" altLang="en-US" dirty="0"/>
          </a:p>
        </p:txBody>
      </p:sp>
      <p:grpSp>
        <p:nvGrpSpPr>
          <p:cNvPr id="25821" name="Group 221"/>
          <p:cNvGrpSpPr>
            <a:grpSpLocks/>
          </p:cNvGrpSpPr>
          <p:nvPr/>
        </p:nvGrpSpPr>
        <p:grpSpPr bwMode="auto">
          <a:xfrm>
            <a:off x="3479800" y="2447925"/>
            <a:ext cx="5243513" cy="1797050"/>
            <a:chOff x="2192" y="1542"/>
            <a:chExt cx="3303" cy="1132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5323" y="2420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2332" y="2434"/>
              <a:ext cx="6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grpSp>
          <p:nvGrpSpPr>
            <p:cNvPr id="25713" name="Group 113"/>
            <p:cNvGrpSpPr>
              <a:grpSpLocks/>
            </p:cNvGrpSpPr>
            <p:nvPr/>
          </p:nvGrpSpPr>
          <p:grpSpPr bwMode="auto">
            <a:xfrm>
              <a:off x="2192" y="1542"/>
              <a:ext cx="3303" cy="1090"/>
              <a:chOff x="2192" y="1542"/>
              <a:chExt cx="3303" cy="1090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5323" y="229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/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5323" y="2127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/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2332" y="229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/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/>
            </p:nvSpPr>
            <p:spPr bwMode="auto">
              <a:xfrm>
                <a:off x="2332" y="2127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 dirty="0"/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4948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4608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4218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404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031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18" name="Rectangle 18"/>
              <p:cNvSpPr>
                <a:spLocks noChangeArrowheads="1"/>
              </p:cNvSpPr>
              <p:nvPr/>
            </p:nvSpPr>
            <p:spPr bwMode="auto">
              <a:xfrm>
                <a:off x="2644" y="2378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dirty="0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4961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4608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1" name="Rectangle 21"/>
              <p:cNvSpPr>
                <a:spLocks noChangeArrowheads="1"/>
              </p:cNvSpPr>
              <p:nvPr/>
            </p:nvSpPr>
            <p:spPr bwMode="auto">
              <a:xfrm>
                <a:off x="4224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2" name="Rectangle 22"/>
              <p:cNvSpPr>
                <a:spLocks noChangeArrowheads="1"/>
              </p:cNvSpPr>
              <p:nvPr/>
            </p:nvSpPr>
            <p:spPr bwMode="auto">
              <a:xfrm>
                <a:off x="3417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3" name="Rectangle 23"/>
              <p:cNvSpPr>
                <a:spLocks noChangeArrowheads="1"/>
              </p:cNvSpPr>
              <p:nvPr/>
            </p:nvSpPr>
            <p:spPr bwMode="auto">
              <a:xfrm>
                <a:off x="3031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4" name="Rectangle 24"/>
              <p:cNvSpPr>
                <a:spLocks noChangeArrowheads="1"/>
              </p:cNvSpPr>
              <p:nvPr/>
            </p:nvSpPr>
            <p:spPr bwMode="auto">
              <a:xfrm>
                <a:off x="2650" y="2114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25" name="Rectangle 25"/>
              <p:cNvSpPr>
                <a:spLocks noChangeArrowheads="1"/>
              </p:cNvSpPr>
              <p:nvPr/>
            </p:nvSpPr>
            <p:spPr bwMode="auto">
              <a:xfrm>
                <a:off x="2192" y="2243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dirty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dirty="0"/>
              </a:p>
            </p:txBody>
          </p:sp>
          <p:sp>
            <p:nvSpPr>
              <p:cNvPr id="25626" name="Rectangle 26"/>
              <p:cNvSpPr>
                <a:spLocks noChangeArrowheads="1"/>
              </p:cNvSpPr>
              <p:nvPr/>
            </p:nvSpPr>
            <p:spPr bwMode="auto">
              <a:xfrm>
                <a:off x="4213" y="1724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/>
              </a:p>
            </p:txBody>
          </p:sp>
          <p:sp>
            <p:nvSpPr>
              <p:cNvPr id="25627" name="Rectangle 27"/>
              <p:cNvSpPr>
                <a:spLocks noChangeArrowheads="1"/>
              </p:cNvSpPr>
              <p:nvPr/>
            </p:nvSpPr>
            <p:spPr bwMode="auto">
              <a:xfrm>
                <a:off x="4213" y="1848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û</a:t>
                </a:r>
                <a:endParaRPr lang="en-US" altLang="en-US"/>
              </a:p>
            </p:txBody>
          </p:sp>
          <p:sp>
            <p:nvSpPr>
              <p:cNvPr id="25628" name="Rectangle 28"/>
              <p:cNvSpPr>
                <a:spLocks noChangeArrowheads="1"/>
              </p:cNvSpPr>
              <p:nvPr/>
            </p:nvSpPr>
            <p:spPr bwMode="auto">
              <a:xfrm>
                <a:off x="4213" y="155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/>
              </a:p>
            </p:txBody>
          </p:sp>
          <p:sp>
            <p:nvSpPr>
              <p:cNvPr id="25629" name="Rectangle 29"/>
              <p:cNvSpPr>
                <a:spLocks noChangeArrowheads="1"/>
              </p:cNvSpPr>
              <p:nvPr/>
            </p:nvSpPr>
            <p:spPr bwMode="auto">
              <a:xfrm>
                <a:off x="3790" y="1724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/>
              </a:p>
            </p:txBody>
          </p:sp>
          <p:sp>
            <p:nvSpPr>
              <p:cNvPr id="25630" name="Rectangle 30"/>
              <p:cNvSpPr>
                <a:spLocks noChangeArrowheads="1"/>
              </p:cNvSpPr>
              <p:nvPr/>
            </p:nvSpPr>
            <p:spPr bwMode="auto">
              <a:xfrm>
                <a:off x="3790" y="1848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ë</a:t>
                </a:r>
                <a:endParaRPr lang="en-US" altLang="en-US"/>
              </a:p>
            </p:txBody>
          </p:sp>
          <p:sp>
            <p:nvSpPr>
              <p:cNvPr id="25631" name="Rectangle 31"/>
              <p:cNvSpPr>
                <a:spLocks noChangeArrowheads="1"/>
              </p:cNvSpPr>
              <p:nvPr/>
            </p:nvSpPr>
            <p:spPr bwMode="auto">
              <a:xfrm>
                <a:off x="3790" y="155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/>
              </a:p>
            </p:txBody>
          </p:sp>
          <p:sp>
            <p:nvSpPr>
              <p:cNvPr id="25632" name="Rectangle 32"/>
              <p:cNvSpPr>
                <a:spLocks noChangeArrowheads="1"/>
              </p:cNvSpPr>
              <p:nvPr/>
            </p:nvSpPr>
            <p:spPr bwMode="auto">
              <a:xfrm>
                <a:off x="3681" y="1671"/>
                <a:ext cx="186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·</a:t>
                </a:r>
                <a:endParaRPr lang="en-US" altLang="en-US"/>
              </a:p>
            </p:txBody>
          </p:sp>
          <p:sp>
            <p:nvSpPr>
              <p:cNvPr id="25633" name="Rectangle 33"/>
              <p:cNvSpPr>
                <a:spLocks noChangeArrowheads="1"/>
              </p:cNvSpPr>
              <p:nvPr/>
            </p:nvSpPr>
            <p:spPr bwMode="auto">
              <a:xfrm>
                <a:off x="3585" y="1724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/>
              </a:p>
            </p:txBody>
          </p:sp>
          <p:sp>
            <p:nvSpPr>
              <p:cNvPr id="25634" name="Rectangle 34"/>
              <p:cNvSpPr>
                <a:spLocks noChangeArrowheads="1"/>
              </p:cNvSpPr>
              <p:nvPr/>
            </p:nvSpPr>
            <p:spPr bwMode="auto">
              <a:xfrm>
                <a:off x="3585" y="1848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û</a:t>
                </a:r>
                <a:endParaRPr lang="en-US" altLang="en-US"/>
              </a:p>
            </p:txBody>
          </p:sp>
          <p:sp>
            <p:nvSpPr>
              <p:cNvPr id="25635" name="Rectangle 35"/>
              <p:cNvSpPr>
                <a:spLocks noChangeArrowheads="1"/>
              </p:cNvSpPr>
              <p:nvPr/>
            </p:nvSpPr>
            <p:spPr bwMode="auto">
              <a:xfrm>
                <a:off x="3585" y="155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/>
              </a:p>
            </p:txBody>
          </p:sp>
          <p:sp>
            <p:nvSpPr>
              <p:cNvPr id="25636" name="Rectangle 36"/>
              <p:cNvSpPr>
                <a:spLocks noChangeArrowheads="1"/>
              </p:cNvSpPr>
              <p:nvPr/>
            </p:nvSpPr>
            <p:spPr bwMode="auto">
              <a:xfrm>
                <a:off x="2332" y="1724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/>
              </a:p>
            </p:txBody>
          </p:sp>
          <p:sp>
            <p:nvSpPr>
              <p:cNvPr id="25637" name="Rectangle 37"/>
              <p:cNvSpPr>
                <a:spLocks noChangeArrowheads="1"/>
              </p:cNvSpPr>
              <p:nvPr/>
            </p:nvSpPr>
            <p:spPr bwMode="auto">
              <a:xfrm>
                <a:off x="2332" y="1848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ë</a:t>
                </a:r>
                <a:endParaRPr lang="en-US" altLang="en-US"/>
              </a:p>
            </p:txBody>
          </p:sp>
          <p:sp>
            <p:nvSpPr>
              <p:cNvPr id="25638" name="Rectangle 38"/>
              <p:cNvSpPr>
                <a:spLocks noChangeArrowheads="1"/>
              </p:cNvSpPr>
              <p:nvPr/>
            </p:nvSpPr>
            <p:spPr bwMode="auto">
              <a:xfrm>
                <a:off x="2332" y="1555"/>
                <a:ext cx="17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/>
              </a:p>
            </p:txBody>
          </p:sp>
          <p:sp>
            <p:nvSpPr>
              <p:cNvPr id="25639" name="Rectangle 39"/>
              <p:cNvSpPr>
                <a:spLocks noChangeArrowheads="1"/>
              </p:cNvSpPr>
              <p:nvPr/>
            </p:nvSpPr>
            <p:spPr bwMode="auto">
              <a:xfrm>
                <a:off x="3271" y="1806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40" name="Rectangle 40"/>
              <p:cNvSpPr>
                <a:spLocks noChangeArrowheads="1"/>
              </p:cNvSpPr>
              <p:nvPr/>
            </p:nvSpPr>
            <p:spPr bwMode="auto">
              <a:xfrm>
                <a:off x="2588" y="1806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41" name="Rectangle 41"/>
              <p:cNvSpPr>
                <a:spLocks noChangeArrowheads="1"/>
              </p:cNvSpPr>
              <p:nvPr/>
            </p:nvSpPr>
            <p:spPr bwMode="auto">
              <a:xfrm>
                <a:off x="3280" y="1542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42" name="Rectangle 42"/>
              <p:cNvSpPr>
                <a:spLocks noChangeArrowheads="1"/>
              </p:cNvSpPr>
              <p:nvPr/>
            </p:nvSpPr>
            <p:spPr bwMode="auto">
              <a:xfrm>
                <a:off x="2598" y="1542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/>
              </a:p>
            </p:txBody>
          </p:sp>
          <p:sp>
            <p:nvSpPr>
              <p:cNvPr id="25643" name="Rectangle 43"/>
              <p:cNvSpPr>
                <a:spLocks noChangeArrowheads="1"/>
              </p:cNvSpPr>
              <p:nvPr/>
            </p:nvSpPr>
            <p:spPr bwMode="auto">
              <a:xfrm>
                <a:off x="2192" y="1671"/>
                <a:ext cx="202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/>
              </a:p>
            </p:txBody>
          </p:sp>
          <p:sp>
            <p:nvSpPr>
              <p:cNvPr id="25672" name="Rectangle 72"/>
              <p:cNvSpPr>
                <a:spLocks noChangeArrowheads="1"/>
              </p:cNvSpPr>
              <p:nvPr/>
            </p:nvSpPr>
            <p:spPr bwMode="auto">
              <a:xfrm>
                <a:off x="5077" y="2398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dhl</a:t>
                </a:r>
                <a:endParaRPr lang="en-US" altLang="en-US"/>
              </a:p>
            </p:txBody>
          </p:sp>
          <p:sp>
            <p:nvSpPr>
              <p:cNvPr id="25673" name="Rectangle 73"/>
              <p:cNvSpPr>
                <a:spLocks noChangeArrowheads="1"/>
              </p:cNvSpPr>
              <p:nvPr/>
            </p:nvSpPr>
            <p:spPr bwMode="auto">
              <a:xfrm>
                <a:off x="4734" y="2398"/>
                <a:ext cx="17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cfl</a:t>
                </a:r>
                <a:endParaRPr lang="en-US" altLang="en-US"/>
              </a:p>
            </p:txBody>
          </p:sp>
          <p:sp>
            <p:nvSpPr>
              <p:cNvPr id="25674" name="Rectangle 74"/>
              <p:cNvSpPr>
                <a:spLocks noChangeArrowheads="1"/>
              </p:cNvSpPr>
              <p:nvPr/>
            </p:nvSpPr>
            <p:spPr bwMode="auto">
              <a:xfrm>
                <a:off x="4347" y="2398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dgj</a:t>
                </a:r>
                <a:endParaRPr lang="en-US" altLang="en-US"/>
              </a:p>
            </p:txBody>
          </p:sp>
          <p:sp>
            <p:nvSpPr>
              <p:cNvPr id="25675" name="Rectangle 75"/>
              <p:cNvSpPr>
                <a:spLocks noChangeArrowheads="1"/>
              </p:cNvSpPr>
              <p:nvPr/>
            </p:nvSpPr>
            <p:spPr bwMode="auto">
              <a:xfrm>
                <a:off x="3980" y="2398"/>
                <a:ext cx="2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cej</a:t>
                </a:r>
                <a:endParaRPr lang="en-US" altLang="en-US"/>
              </a:p>
            </p:txBody>
          </p:sp>
          <p:sp>
            <p:nvSpPr>
              <p:cNvPr id="25676" name="Rectangle 76"/>
              <p:cNvSpPr>
                <a:spLocks noChangeArrowheads="1"/>
              </p:cNvSpPr>
              <p:nvPr/>
            </p:nvSpPr>
            <p:spPr bwMode="auto">
              <a:xfrm>
                <a:off x="3533" y="2398"/>
                <a:ext cx="25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dhk</a:t>
                </a:r>
                <a:endParaRPr lang="en-US" altLang="en-US"/>
              </a:p>
            </p:txBody>
          </p:sp>
          <p:sp>
            <p:nvSpPr>
              <p:cNvPr id="25677" name="Rectangle 77"/>
              <p:cNvSpPr>
                <a:spLocks noChangeArrowheads="1"/>
              </p:cNvSpPr>
              <p:nvPr/>
            </p:nvSpPr>
            <p:spPr bwMode="auto">
              <a:xfrm>
                <a:off x="3157" y="2398"/>
                <a:ext cx="2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cfk</a:t>
                </a:r>
                <a:endParaRPr lang="en-US" altLang="en-US"/>
              </a:p>
            </p:txBody>
          </p:sp>
          <p:sp>
            <p:nvSpPr>
              <p:cNvPr id="25678" name="Rectangle 78"/>
              <p:cNvSpPr>
                <a:spLocks noChangeArrowheads="1"/>
              </p:cNvSpPr>
              <p:nvPr/>
            </p:nvSpPr>
            <p:spPr bwMode="auto">
              <a:xfrm>
                <a:off x="2773" y="2398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dgi</a:t>
                </a:r>
                <a:endParaRPr lang="en-US" altLang="en-US"/>
              </a:p>
            </p:txBody>
          </p:sp>
          <p:sp>
            <p:nvSpPr>
              <p:cNvPr id="25679" name="Rectangle 79"/>
              <p:cNvSpPr>
                <a:spLocks noChangeArrowheads="1"/>
              </p:cNvSpPr>
              <p:nvPr/>
            </p:nvSpPr>
            <p:spPr bwMode="auto">
              <a:xfrm>
                <a:off x="2408" y="2398"/>
                <a:ext cx="2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cei</a:t>
                </a:r>
                <a:endParaRPr lang="en-US" altLang="en-US"/>
              </a:p>
            </p:txBody>
          </p:sp>
          <p:sp>
            <p:nvSpPr>
              <p:cNvPr id="25680" name="Rectangle 80"/>
              <p:cNvSpPr>
                <a:spLocks noChangeArrowheads="1"/>
              </p:cNvSpPr>
              <p:nvPr/>
            </p:nvSpPr>
            <p:spPr bwMode="auto">
              <a:xfrm>
                <a:off x="5085" y="2134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bhl</a:t>
                </a:r>
                <a:endParaRPr lang="en-US" altLang="en-US"/>
              </a:p>
            </p:txBody>
          </p:sp>
          <p:sp>
            <p:nvSpPr>
              <p:cNvPr id="25681" name="Rectangle 81"/>
              <p:cNvSpPr>
                <a:spLocks noChangeArrowheads="1"/>
              </p:cNvSpPr>
              <p:nvPr/>
            </p:nvSpPr>
            <p:spPr bwMode="auto">
              <a:xfrm>
                <a:off x="4737" y="2134"/>
                <a:ext cx="18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afl</a:t>
                </a:r>
                <a:endParaRPr lang="en-US" altLang="en-US"/>
              </a:p>
            </p:txBody>
          </p:sp>
          <p:sp>
            <p:nvSpPr>
              <p:cNvPr id="25682" name="Rectangle 82"/>
              <p:cNvSpPr>
                <a:spLocks noChangeArrowheads="1"/>
              </p:cNvSpPr>
              <p:nvPr/>
            </p:nvSpPr>
            <p:spPr bwMode="auto">
              <a:xfrm>
                <a:off x="4347" y="2134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bgj</a:t>
                </a:r>
                <a:endParaRPr lang="en-US" altLang="en-US"/>
              </a:p>
            </p:txBody>
          </p:sp>
          <p:sp>
            <p:nvSpPr>
              <p:cNvPr id="25683" name="Rectangle 83"/>
              <p:cNvSpPr>
                <a:spLocks noChangeArrowheads="1"/>
              </p:cNvSpPr>
              <p:nvPr/>
            </p:nvSpPr>
            <p:spPr bwMode="auto">
              <a:xfrm>
                <a:off x="3974" y="2134"/>
                <a:ext cx="21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aej</a:t>
                </a:r>
                <a:endParaRPr lang="en-US" altLang="en-US"/>
              </a:p>
            </p:txBody>
          </p:sp>
          <p:sp>
            <p:nvSpPr>
              <p:cNvPr id="25684" name="Rectangle 84"/>
              <p:cNvSpPr>
                <a:spLocks noChangeArrowheads="1"/>
              </p:cNvSpPr>
              <p:nvPr/>
            </p:nvSpPr>
            <p:spPr bwMode="auto">
              <a:xfrm>
                <a:off x="3541" y="2134"/>
                <a:ext cx="254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bhk</a:t>
                </a:r>
                <a:endParaRPr lang="en-US" altLang="en-US"/>
              </a:p>
            </p:txBody>
          </p:sp>
          <p:sp>
            <p:nvSpPr>
              <p:cNvPr id="25685" name="Rectangle 85"/>
              <p:cNvSpPr>
                <a:spLocks noChangeArrowheads="1"/>
              </p:cNvSpPr>
              <p:nvPr/>
            </p:nvSpPr>
            <p:spPr bwMode="auto">
              <a:xfrm>
                <a:off x="3160" y="2134"/>
                <a:ext cx="21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afk</a:t>
                </a:r>
                <a:endParaRPr lang="en-US" altLang="en-US"/>
              </a:p>
            </p:txBody>
          </p:sp>
          <p:sp>
            <p:nvSpPr>
              <p:cNvPr id="25686" name="Rectangle 86"/>
              <p:cNvSpPr>
                <a:spLocks noChangeArrowheads="1"/>
              </p:cNvSpPr>
              <p:nvPr/>
            </p:nvSpPr>
            <p:spPr bwMode="auto">
              <a:xfrm>
                <a:off x="2773" y="2134"/>
                <a:ext cx="22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 dirty="0" err="1">
                    <a:solidFill>
                      <a:srgbClr val="000000"/>
                    </a:solidFill>
                  </a:rPr>
                  <a:t>bgi</a:t>
                </a:r>
                <a:endParaRPr lang="en-US" altLang="en-US" dirty="0"/>
              </a:p>
            </p:txBody>
          </p:sp>
          <p:sp>
            <p:nvSpPr>
              <p:cNvPr id="25687" name="Rectangle 87"/>
              <p:cNvSpPr>
                <a:spLocks noChangeArrowheads="1"/>
              </p:cNvSpPr>
              <p:nvPr/>
            </p:nvSpPr>
            <p:spPr bwMode="auto">
              <a:xfrm>
                <a:off x="2403" y="2134"/>
                <a:ext cx="21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aei</a:t>
                </a:r>
                <a:endParaRPr lang="en-US" altLang="en-US"/>
              </a:p>
            </p:txBody>
          </p:sp>
          <p:sp>
            <p:nvSpPr>
              <p:cNvPr id="25688" name="Rectangle 88"/>
              <p:cNvSpPr>
                <a:spLocks noChangeArrowheads="1"/>
              </p:cNvSpPr>
              <p:nvPr/>
            </p:nvSpPr>
            <p:spPr bwMode="auto">
              <a:xfrm>
                <a:off x="4132" y="1826"/>
                <a:ext cx="11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l</a:t>
                </a:r>
                <a:endParaRPr lang="en-US" altLang="en-US"/>
              </a:p>
            </p:txBody>
          </p:sp>
          <p:sp>
            <p:nvSpPr>
              <p:cNvPr id="25689" name="Rectangle 89"/>
              <p:cNvSpPr>
                <a:spLocks noChangeArrowheads="1"/>
              </p:cNvSpPr>
              <p:nvPr/>
            </p:nvSpPr>
            <p:spPr bwMode="auto">
              <a:xfrm>
                <a:off x="3862" y="1826"/>
                <a:ext cx="14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k</a:t>
                </a:r>
                <a:endParaRPr lang="en-US" altLang="en-US"/>
              </a:p>
            </p:txBody>
          </p:sp>
          <p:sp>
            <p:nvSpPr>
              <p:cNvPr id="25690" name="Rectangle 90"/>
              <p:cNvSpPr>
                <a:spLocks noChangeArrowheads="1"/>
              </p:cNvSpPr>
              <p:nvPr/>
            </p:nvSpPr>
            <p:spPr bwMode="auto">
              <a:xfrm>
                <a:off x="4152" y="1562"/>
                <a:ext cx="11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j</a:t>
                </a:r>
                <a:endParaRPr lang="en-US" altLang="en-US"/>
              </a:p>
            </p:txBody>
          </p:sp>
          <p:sp>
            <p:nvSpPr>
              <p:cNvPr id="25691" name="Rectangle 91"/>
              <p:cNvSpPr>
                <a:spLocks noChangeArrowheads="1"/>
              </p:cNvSpPr>
              <p:nvPr/>
            </p:nvSpPr>
            <p:spPr bwMode="auto">
              <a:xfrm>
                <a:off x="3878" y="1562"/>
                <a:ext cx="11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i</a:t>
                </a:r>
                <a:endParaRPr lang="en-US" altLang="en-US"/>
              </a:p>
            </p:txBody>
          </p:sp>
          <p:sp>
            <p:nvSpPr>
              <p:cNvPr id="25692" name="Rectangle 92"/>
              <p:cNvSpPr>
                <a:spLocks noChangeArrowheads="1"/>
              </p:cNvSpPr>
              <p:nvPr/>
            </p:nvSpPr>
            <p:spPr bwMode="auto">
              <a:xfrm>
                <a:off x="3400" y="1826"/>
                <a:ext cx="24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dh</a:t>
                </a:r>
                <a:endParaRPr lang="en-US" altLang="en-US"/>
              </a:p>
            </p:txBody>
          </p:sp>
          <p:sp>
            <p:nvSpPr>
              <p:cNvPr id="25693" name="Rectangle 93"/>
              <p:cNvSpPr>
                <a:spLocks noChangeArrowheads="1"/>
              </p:cNvSpPr>
              <p:nvPr/>
            </p:nvSpPr>
            <p:spPr bwMode="auto">
              <a:xfrm>
                <a:off x="3076" y="1826"/>
                <a:ext cx="127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cf</a:t>
                </a:r>
                <a:endParaRPr lang="en-US" altLang="en-US"/>
              </a:p>
            </p:txBody>
          </p:sp>
          <p:sp>
            <p:nvSpPr>
              <p:cNvPr id="25694" name="Rectangle 94"/>
              <p:cNvSpPr>
                <a:spLocks noChangeArrowheads="1"/>
              </p:cNvSpPr>
              <p:nvPr/>
            </p:nvSpPr>
            <p:spPr bwMode="auto">
              <a:xfrm>
                <a:off x="2717" y="1826"/>
                <a:ext cx="24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dg</a:t>
                </a:r>
                <a:endParaRPr lang="en-US" altLang="en-US"/>
              </a:p>
            </p:txBody>
          </p:sp>
          <p:sp>
            <p:nvSpPr>
              <p:cNvPr id="25695" name="Rectangle 95"/>
              <p:cNvSpPr>
                <a:spLocks noChangeArrowheads="1"/>
              </p:cNvSpPr>
              <p:nvPr/>
            </p:nvSpPr>
            <p:spPr bwMode="auto">
              <a:xfrm>
                <a:off x="2404" y="1826"/>
                <a:ext cx="15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ce</a:t>
                </a:r>
                <a:endParaRPr lang="en-US" altLang="en-US"/>
              </a:p>
            </p:txBody>
          </p:sp>
          <p:sp>
            <p:nvSpPr>
              <p:cNvPr id="25696" name="Rectangle 96"/>
              <p:cNvSpPr>
                <a:spLocks noChangeArrowheads="1"/>
              </p:cNvSpPr>
              <p:nvPr/>
            </p:nvSpPr>
            <p:spPr bwMode="auto">
              <a:xfrm>
                <a:off x="3404" y="1562"/>
                <a:ext cx="17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bh</a:t>
                </a:r>
                <a:endParaRPr lang="en-US" altLang="en-US"/>
              </a:p>
            </p:txBody>
          </p:sp>
          <p:sp>
            <p:nvSpPr>
              <p:cNvPr id="25697" name="Rectangle 97"/>
              <p:cNvSpPr>
                <a:spLocks noChangeArrowheads="1"/>
              </p:cNvSpPr>
              <p:nvPr/>
            </p:nvSpPr>
            <p:spPr bwMode="auto">
              <a:xfrm>
                <a:off x="3075" y="1562"/>
                <a:ext cx="137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af</a:t>
                </a:r>
                <a:endParaRPr lang="en-US" altLang="en-US"/>
              </a:p>
            </p:txBody>
          </p:sp>
          <p:sp>
            <p:nvSpPr>
              <p:cNvPr id="25698" name="Rectangle 98"/>
              <p:cNvSpPr>
                <a:spLocks noChangeArrowheads="1"/>
              </p:cNvSpPr>
              <p:nvPr/>
            </p:nvSpPr>
            <p:spPr bwMode="auto">
              <a:xfrm>
                <a:off x="2721" y="1562"/>
                <a:ext cx="17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bg</a:t>
                </a:r>
                <a:endParaRPr lang="en-US" altLang="en-US"/>
              </a:p>
            </p:txBody>
          </p:sp>
          <p:sp>
            <p:nvSpPr>
              <p:cNvPr id="25699" name="Rectangle 99"/>
              <p:cNvSpPr>
                <a:spLocks noChangeArrowheads="1"/>
              </p:cNvSpPr>
              <p:nvPr/>
            </p:nvSpPr>
            <p:spPr bwMode="auto">
              <a:xfrm>
                <a:off x="2403" y="1562"/>
                <a:ext cx="16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200" b="0" i="1">
                    <a:solidFill>
                      <a:srgbClr val="000000"/>
                    </a:solidFill>
                  </a:rPr>
                  <a:t>ae</a:t>
                </a:r>
                <a:endParaRPr lang="en-US" altLang="en-US"/>
              </a:p>
            </p:txBody>
          </p:sp>
        </p:grpSp>
      </p:grpSp>
      <p:grpSp>
        <p:nvGrpSpPr>
          <p:cNvPr id="25712" name="Group 112"/>
          <p:cNvGrpSpPr>
            <a:grpSpLocks/>
          </p:cNvGrpSpPr>
          <p:nvPr/>
        </p:nvGrpSpPr>
        <p:grpSpPr bwMode="auto">
          <a:xfrm>
            <a:off x="261938" y="2444750"/>
            <a:ext cx="3311525" cy="915988"/>
            <a:chOff x="165" y="1540"/>
            <a:chExt cx="2086" cy="577"/>
          </a:xfrm>
        </p:grpSpPr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2079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2079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2079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657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1657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1657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1547" y="1671"/>
              <a:ext cx="18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1457" y="1750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/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1457" y="1653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1457" y="1863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ø</a:t>
              </a:r>
              <a:endParaRPr lang="en-US" altLang="en-US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1457" y="1540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ö</a:t>
              </a:r>
              <a:endParaRPr lang="en-US" altLang="en-US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165" y="1750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165" y="1653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165" y="1863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è</a:t>
              </a:r>
              <a:endParaRPr lang="en-US" altLang="en-US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165" y="1540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æ</a:t>
              </a:r>
              <a:endParaRPr lang="en-US" altLang="en-US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1372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1372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1372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900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900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900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790" y="1671"/>
              <a:ext cx="186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694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694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694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256" y="1724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256" y="1848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256" y="1555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1998" y="1826"/>
              <a:ext cx="1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l</a:t>
              </a:r>
              <a:endParaRPr lang="en-US" altLang="en-US"/>
            </a:p>
          </p:txBody>
        </p:sp>
        <p:sp>
          <p:nvSpPr>
            <p:cNvPr id="25701" name="Rectangle 101"/>
            <p:cNvSpPr>
              <a:spLocks noChangeArrowheads="1"/>
            </p:cNvSpPr>
            <p:nvPr/>
          </p:nvSpPr>
          <p:spPr bwMode="auto">
            <a:xfrm>
              <a:off x="1728" y="1826"/>
              <a:ext cx="1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k</a:t>
              </a:r>
              <a:endParaRPr lang="en-US" altLang="en-US"/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2019" y="1562"/>
              <a:ext cx="1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j</a:t>
              </a:r>
              <a:endParaRPr lang="en-US" altLang="en-US"/>
            </a:p>
          </p:txBody>
        </p:sp>
        <p:sp>
          <p:nvSpPr>
            <p:cNvPr id="25703" name="Rectangle 103"/>
            <p:cNvSpPr>
              <a:spLocks noChangeArrowheads="1"/>
            </p:cNvSpPr>
            <p:nvPr/>
          </p:nvSpPr>
          <p:spPr bwMode="auto">
            <a:xfrm>
              <a:off x="1745" y="1562"/>
              <a:ext cx="1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i</a:t>
              </a:r>
              <a:endParaRPr lang="en-US" altLang="en-US"/>
            </a:p>
          </p:txBody>
        </p:sp>
        <p:sp>
          <p:nvSpPr>
            <p:cNvPr id="25704" name="Rectangle 104"/>
            <p:cNvSpPr>
              <a:spLocks noChangeArrowheads="1"/>
            </p:cNvSpPr>
            <p:nvPr/>
          </p:nvSpPr>
          <p:spPr bwMode="auto">
            <a:xfrm>
              <a:off x="1262" y="1826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  <p:sp>
          <p:nvSpPr>
            <p:cNvPr id="25705" name="Rectangle 105"/>
            <p:cNvSpPr>
              <a:spLocks noChangeArrowheads="1"/>
            </p:cNvSpPr>
            <p:nvPr/>
          </p:nvSpPr>
          <p:spPr bwMode="auto">
            <a:xfrm>
              <a:off x="980" y="1826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g</a:t>
              </a:r>
              <a:endParaRPr lang="en-US" altLang="en-US"/>
            </a:p>
          </p:txBody>
        </p:sp>
        <p:sp>
          <p:nvSpPr>
            <p:cNvPr id="25706" name="Rectangle 106"/>
            <p:cNvSpPr>
              <a:spLocks noChangeArrowheads="1"/>
            </p:cNvSpPr>
            <p:nvPr/>
          </p:nvSpPr>
          <p:spPr bwMode="auto">
            <a:xfrm>
              <a:off x="1278" y="1562"/>
              <a:ext cx="1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25707" name="Rectangle 107"/>
            <p:cNvSpPr>
              <a:spLocks noChangeArrowheads="1"/>
            </p:cNvSpPr>
            <p:nvPr/>
          </p:nvSpPr>
          <p:spPr bwMode="auto">
            <a:xfrm>
              <a:off x="985" y="1562"/>
              <a:ext cx="1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e</a:t>
              </a:r>
              <a:endParaRPr lang="en-US" altLang="en-US"/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585" y="1826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25709" name="Rectangle 109"/>
            <p:cNvSpPr>
              <a:spLocks noChangeArrowheads="1"/>
            </p:cNvSpPr>
            <p:nvPr/>
          </p:nvSpPr>
          <p:spPr bwMode="auto">
            <a:xfrm>
              <a:off x="331" y="1826"/>
              <a:ext cx="1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25710" name="Rectangle 110"/>
            <p:cNvSpPr>
              <a:spLocks noChangeArrowheads="1"/>
            </p:cNvSpPr>
            <p:nvPr/>
          </p:nvSpPr>
          <p:spPr bwMode="auto">
            <a:xfrm>
              <a:off x="590" y="1562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25711" name="Rectangle 111"/>
            <p:cNvSpPr>
              <a:spLocks noChangeArrowheads="1"/>
            </p:cNvSpPr>
            <p:nvPr/>
          </p:nvSpPr>
          <p:spPr bwMode="auto">
            <a:xfrm>
              <a:off x="327" y="1562"/>
              <a:ext cx="15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</p:grpSp>
      <p:grpSp>
        <p:nvGrpSpPr>
          <p:cNvPr id="25820" name="Group 220"/>
          <p:cNvGrpSpPr>
            <a:grpSpLocks/>
          </p:cNvGrpSpPr>
          <p:nvPr/>
        </p:nvGrpSpPr>
        <p:grpSpPr bwMode="auto">
          <a:xfrm>
            <a:off x="3556000" y="4673600"/>
            <a:ext cx="5245100" cy="1797050"/>
            <a:chOff x="2240" y="2944"/>
            <a:chExt cx="3304" cy="1132"/>
          </a:xfrm>
        </p:grpSpPr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5371" y="369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5371" y="3821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5371" y="3528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2380" y="369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2380" y="3821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2380" y="3528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4996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4606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4266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3452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3065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2692" y="3779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5009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4626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4272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3465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30" name="Rectangle 130"/>
            <p:cNvSpPr>
              <a:spLocks noChangeArrowheads="1"/>
            </p:cNvSpPr>
            <p:nvPr/>
          </p:nvSpPr>
          <p:spPr bwMode="auto">
            <a:xfrm>
              <a:off x="3084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2698" y="3515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2240" y="3644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4209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4209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4209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3024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3024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3024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3929" y="3208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3274" y="3208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3921" y="2944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3265" y="2944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2914" y="3073"/>
              <a:ext cx="18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2818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2818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2818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2380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2380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2380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2240" y="3073"/>
              <a:ext cx="20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5125" y="3799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dhl</a:t>
              </a:r>
              <a:endParaRPr lang="en-US" altLang="en-US"/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4735" y="3799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dgj</a:t>
              </a:r>
              <a:endParaRPr lang="en-US" altLang="en-US"/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4392" y="3799"/>
              <a:ext cx="1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cfl</a:t>
              </a:r>
              <a:endParaRPr lang="en-US" altLang="en-US"/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4028" y="3799"/>
              <a:ext cx="2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cej</a:t>
              </a:r>
              <a:endParaRPr lang="en-US" altLang="en-US"/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3581" y="3799"/>
              <a:ext cx="25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dhk</a:t>
              </a:r>
              <a:endParaRPr lang="en-US" altLang="en-US"/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3194" y="3799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dgi</a:t>
              </a:r>
              <a:endParaRPr lang="en-US" altLang="en-US"/>
            </a:p>
          </p:txBody>
        </p:sp>
        <p:sp>
          <p:nvSpPr>
            <p:cNvPr id="25785" name="Rectangle 185"/>
            <p:cNvSpPr>
              <a:spLocks noChangeArrowheads="1"/>
            </p:cNvSpPr>
            <p:nvPr/>
          </p:nvSpPr>
          <p:spPr bwMode="auto">
            <a:xfrm>
              <a:off x="2818" y="3799"/>
              <a:ext cx="2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cfk</a:t>
              </a:r>
              <a:endParaRPr lang="en-US" altLang="en-US"/>
            </a:p>
          </p:txBody>
        </p:sp>
        <p:sp>
          <p:nvSpPr>
            <p:cNvPr id="25786" name="Rectangle 186"/>
            <p:cNvSpPr>
              <a:spLocks noChangeArrowheads="1"/>
            </p:cNvSpPr>
            <p:nvPr/>
          </p:nvSpPr>
          <p:spPr bwMode="auto">
            <a:xfrm>
              <a:off x="2456" y="3799"/>
              <a:ext cx="2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cei</a:t>
              </a:r>
              <a:endParaRPr lang="en-US" altLang="en-US"/>
            </a:p>
          </p:txBody>
        </p:sp>
        <p:sp>
          <p:nvSpPr>
            <p:cNvPr id="25787" name="Rectangle 187"/>
            <p:cNvSpPr>
              <a:spLocks noChangeArrowheads="1"/>
            </p:cNvSpPr>
            <p:nvPr/>
          </p:nvSpPr>
          <p:spPr bwMode="auto">
            <a:xfrm>
              <a:off x="5133" y="3535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bhl</a:t>
              </a:r>
              <a:endParaRPr lang="en-US" altLang="en-US"/>
            </a:p>
          </p:txBody>
        </p:sp>
        <p:sp>
          <p:nvSpPr>
            <p:cNvPr id="25788" name="Rectangle 188"/>
            <p:cNvSpPr>
              <a:spLocks noChangeArrowheads="1"/>
            </p:cNvSpPr>
            <p:nvPr/>
          </p:nvSpPr>
          <p:spPr bwMode="auto">
            <a:xfrm>
              <a:off x="4749" y="3535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bgj</a:t>
              </a:r>
              <a:endParaRPr lang="en-US" altLang="en-US"/>
            </a:p>
          </p:txBody>
        </p:sp>
        <p:sp>
          <p:nvSpPr>
            <p:cNvPr id="25789" name="Rectangle 189"/>
            <p:cNvSpPr>
              <a:spLocks noChangeArrowheads="1"/>
            </p:cNvSpPr>
            <p:nvPr/>
          </p:nvSpPr>
          <p:spPr bwMode="auto">
            <a:xfrm>
              <a:off x="4401" y="3535"/>
              <a:ext cx="18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afl</a:t>
              </a:r>
              <a:endParaRPr lang="en-US" altLang="en-US"/>
            </a:p>
          </p:txBody>
        </p:sp>
        <p:sp>
          <p:nvSpPr>
            <p:cNvPr id="25790" name="Rectangle 190"/>
            <p:cNvSpPr>
              <a:spLocks noChangeArrowheads="1"/>
            </p:cNvSpPr>
            <p:nvPr/>
          </p:nvSpPr>
          <p:spPr bwMode="auto">
            <a:xfrm>
              <a:off x="4022" y="3535"/>
              <a:ext cx="2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aej</a:t>
              </a:r>
              <a:endParaRPr lang="en-US" altLang="en-US"/>
            </a:p>
          </p:txBody>
        </p:sp>
        <p:sp>
          <p:nvSpPr>
            <p:cNvPr id="25791" name="Rectangle 191"/>
            <p:cNvSpPr>
              <a:spLocks noChangeArrowheads="1"/>
            </p:cNvSpPr>
            <p:nvPr/>
          </p:nvSpPr>
          <p:spPr bwMode="auto">
            <a:xfrm>
              <a:off x="3589" y="3535"/>
              <a:ext cx="25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bhk</a:t>
              </a:r>
              <a:endParaRPr lang="en-US" altLang="en-US"/>
            </a:p>
          </p:txBody>
        </p:sp>
        <p:sp>
          <p:nvSpPr>
            <p:cNvPr id="25792" name="Rectangle 192"/>
            <p:cNvSpPr>
              <a:spLocks noChangeArrowheads="1"/>
            </p:cNvSpPr>
            <p:nvPr/>
          </p:nvSpPr>
          <p:spPr bwMode="auto">
            <a:xfrm>
              <a:off x="3208" y="3535"/>
              <a:ext cx="22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bgi</a:t>
              </a:r>
              <a:endParaRPr lang="en-US" altLang="en-US"/>
            </a:p>
          </p:txBody>
        </p:sp>
        <p:sp>
          <p:nvSpPr>
            <p:cNvPr id="25793" name="Rectangle 193"/>
            <p:cNvSpPr>
              <a:spLocks noChangeArrowheads="1"/>
            </p:cNvSpPr>
            <p:nvPr/>
          </p:nvSpPr>
          <p:spPr bwMode="auto">
            <a:xfrm>
              <a:off x="2827" y="3535"/>
              <a:ext cx="2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afk</a:t>
              </a:r>
              <a:endParaRPr lang="en-US" altLang="en-US"/>
            </a:p>
          </p:txBody>
        </p:sp>
        <p:sp>
          <p:nvSpPr>
            <p:cNvPr id="25794" name="Rectangle 194"/>
            <p:cNvSpPr>
              <a:spLocks noChangeArrowheads="1"/>
            </p:cNvSpPr>
            <p:nvPr/>
          </p:nvSpPr>
          <p:spPr bwMode="auto">
            <a:xfrm>
              <a:off x="2451" y="3535"/>
              <a:ext cx="21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aei</a:t>
              </a:r>
              <a:endParaRPr lang="en-US" altLang="en-US"/>
            </a:p>
          </p:txBody>
        </p:sp>
        <p:sp>
          <p:nvSpPr>
            <p:cNvPr id="25795" name="Rectangle 195"/>
            <p:cNvSpPr>
              <a:spLocks noChangeArrowheads="1"/>
            </p:cNvSpPr>
            <p:nvPr/>
          </p:nvSpPr>
          <p:spPr bwMode="auto">
            <a:xfrm>
              <a:off x="4058" y="3228"/>
              <a:ext cx="2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hl</a:t>
              </a:r>
              <a:endParaRPr lang="en-US" altLang="en-US"/>
            </a:p>
          </p:txBody>
        </p:sp>
        <p:sp>
          <p:nvSpPr>
            <p:cNvPr id="25796" name="Rectangle 196"/>
            <p:cNvSpPr>
              <a:spLocks noChangeArrowheads="1"/>
            </p:cNvSpPr>
            <p:nvPr/>
          </p:nvSpPr>
          <p:spPr bwMode="auto">
            <a:xfrm>
              <a:off x="3756" y="3228"/>
              <a:ext cx="13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gj</a:t>
              </a:r>
              <a:endParaRPr lang="en-US" altLang="en-US"/>
            </a:p>
          </p:txBody>
        </p:sp>
        <p:sp>
          <p:nvSpPr>
            <p:cNvPr id="25797" name="Rectangle 197"/>
            <p:cNvSpPr>
              <a:spLocks noChangeArrowheads="1"/>
            </p:cNvSpPr>
            <p:nvPr/>
          </p:nvSpPr>
          <p:spPr bwMode="auto">
            <a:xfrm>
              <a:off x="3402" y="3228"/>
              <a:ext cx="16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hk</a:t>
              </a:r>
              <a:endParaRPr lang="en-US" altLang="en-US"/>
            </a:p>
          </p:txBody>
        </p:sp>
        <p:sp>
          <p:nvSpPr>
            <p:cNvPr id="25798" name="Rectangle 198"/>
            <p:cNvSpPr>
              <a:spLocks noChangeArrowheads="1"/>
            </p:cNvSpPr>
            <p:nvPr/>
          </p:nvSpPr>
          <p:spPr bwMode="auto">
            <a:xfrm>
              <a:off x="3103" y="3228"/>
              <a:ext cx="13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gi</a:t>
              </a:r>
              <a:endParaRPr lang="en-US" altLang="en-US"/>
            </a:p>
          </p:txBody>
        </p:sp>
        <p:sp>
          <p:nvSpPr>
            <p:cNvPr id="25799" name="Rectangle 199"/>
            <p:cNvSpPr>
              <a:spLocks noChangeArrowheads="1"/>
            </p:cNvSpPr>
            <p:nvPr/>
          </p:nvSpPr>
          <p:spPr bwMode="auto">
            <a:xfrm>
              <a:off x="4083" y="2964"/>
              <a:ext cx="1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fl</a:t>
              </a:r>
              <a:endParaRPr lang="en-US" altLang="en-US"/>
            </a:p>
          </p:txBody>
        </p:sp>
        <p:sp>
          <p:nvSpPr>
            <p:cNvPr id="25800" name="Rectangle 200"/>
            <p:cNvSpPr>
              <a:spLocks noChangeArrowheads="1"/>
            </p:cNvSpPr>
            <p:nvPr/>
          </p:nvSpPr>
          <p:spPr bwMode="auto">
            <a:xfrm>
              <a:off x="3759" y="2964"/>
              <a:ext cx="1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ej</a:t>
              </a:r>
              <a:endParaRPr lang="en-US" altLang="en-US"/>
            </a:p>
          </p:txBody>
        </p:sp>
        <p:sp>
          <p:nvSpPr>
            <p:cNvPr id="25801" name="Rectangle 201"/>
            <p:cNvSpPr>
              <a:spLocks noChangeArrowheads="1"/>
            </p:cNvSpPr>
            <p:nvPr/>
          </p:nvSpPr>
          <p:spPr bwMode="auto">
            <a:xfrm>
              <a:off x="3427" y="2964"/>
              <a:ext cx="1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fk</a:t>
              </a:r>
              <a:endParaRPr lang="en-US" altLang="en-US"/>
            </a:p>
          </p:txBody>
        </p:sp>
        <p:sp>
          <p:nvSpPr>
            <p:cNvPr id="25802" name="Rectangle 202"/>
            <p:cNvSpPr>
              <a:spLocks noChangeArrowheads="1"/>
            </p:cNvSpPr>
            <p:nvPr/>
          </p:nvSpPr>
          <p:spPr bwMode="auto">
            <a:xfrm>
              <a:off x="3106" y="2964"/>
              <a:ext cx="12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ei</a:t>
              </a:r>
              <a:endParaRPr lang="en-US" altLang="en-US"/>
            </a:p>
          </p:txBody>
        </p:sp>
        <p:sp>
          <p:nvSpPr>
            <p:cNvPr id="25803" name="Rectangle 203"/>
            <p:cNvSpPr>
              <a:spLocks noChangeArrowheads="1"/>
            </p:cNvSpPr>
            <p:nvPr/>
          </p:nvSpPr>
          <p:spPr bwMode="auto">
            <a:xfrm>
              <a:off x="2709" y="3228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25804" name="Rectangle 204"/>
            <p:cNvSpPr>
              <a:spLocks noChangeArrowheads="1"/>
            </p:cNvSpPr>
            <p:nvPr/>
          </p:nvSpPr>
          <p:spPr bwMode="auto">
            <a:xfrm>
              <a:off x="2455" y="3228"/>
              <a:ext cx="1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25805" name="Rectangle 205"/>
            <p:cNvSpPr>
              <a:spLocks noChangeArrowheads="1"/>
            </p:cNvSpPr>
            <p:nvPr/>
          </p:nvSpPr>
          <p:spPr bwMode="auto">
            <a:xfrm>
              <a:off x="2714" y="2964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25806" name="Rectangle 206"/>
            <p:cNvSpPr>
              <a:spLocks noChangeArrowheads="1"/>
            </p:cNvSpPr>
            <p:nvPr/>
          </p:nvSpPr>
          <p:spPr bwMode="auto">
            <a:xfrm>
              <a:off x="2451" y="2964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</p:grpSp>
      <p:grpSp>
        <p:nvGrpSpPr>
          <p:cNvPr id="25819" name="Group 219"/>
          <p:cNvGrpSpPr>
            <a:grpSpLocks/>
          </p:cNvGrpSpPr>
          <p:nvPr/>
        </p:nvGrpSpPr>
        <p:grpSpPr bwMode="auto">
          <a:xfrm>
            <a:off x="350838" y="4670425"/>
            <a:ext cx="3309937" cy="915988"/>
            <a:chOff x="221" y="2942"/>
            <a:chExt cx="2085" cy="577"/>
          </a:xfrm>
        </p:grpSpPr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2133" y="3152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/>
            </a:p>
          </p:txBody>
        </p:sp>
        <p:sp>
          <p:nvSpPr>
            <p:cNvPr id="25752" name="Rectangle 152"/>
            <p:cNvSpPr>
              <a:spLocks noChangeArrowheads="1"/>
            </p:cNvSpPr>
            <p:nvPr/>
          </p:nvSpPr>
          <p:spPr bwMode="auto">
            <a:xfrm>
              <a:off x="2133" y="305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/>
            </a:p>
          </p:txBody>
        </p:sp>
        <p:sp>
          <p:nvSpPr>
            <p:cNvPr id="25753" name="Rectangle 153"/>
            <p:cNvSpPr>
              <a:spLocks noChangeArrowheads="1"/>
            </p:cNvSpPr>
            <p:nvPr/>
          </p:nvSpPr>
          <p:spPr bwMode="auto">
            <a:xfrm>
              <a:off x="2133" y="3264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ø</a:t>
              </a:r>
              <a:endParaRPr lang="en-US" altLang="en-US"/>
            </a:p>
          </p:txBody>
        </p:sp>
        <p:sp>
          <p:nvSpPr>
            <p:cNvPr id="25754" name="Rectangle 154"/>
            <p:cNvSpPr>
              <a:spLocks noChangeArrowheads="1"/>
            </p:cNvSpPr>
            <p:nvPr/>
          </p:nvSpPr>
          <p:spPr bwMode="auto">
            <a:xfrm>
              <a:off x="2133" y="2942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ö</a:t>
              </a:r>
              <a:endParaRPr lang="en-US" altLang="en-US"/>
            </a:p>
          </p:txBody>
        </p:sp>
        <p:sp>
          <p:nvSpPr>
            <p:cNvPr id="25755" name="Rectangle 155"/>
            <p:cNvSpPr>
              <a:spLocks noChangeArrowheads="1"/>
            </p:cNvSpPr>
            <p:nvPr/>
          </p:nvSpPr>
          <p:spPr bwMode="auto">
            <a:xfrm>
              <a:off x="857" y="3152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/>
            </a:p>
          </p:txBody>
        </p:sp>
        <p:sp>
          <p:nvSpPr>
            <p:cNvPr id="25756" name="Rectangle 156"/>
            <p:cNvSpPr>
              <a:spLocks noChangeArrowheads="1"/>
            </p:cNvSpPr>
            <p:nvPr/>
          </p:nvSpPr>
          <p:spPr bwMode="auto">
            <a:xfrm>
              <a:off x="857" y="305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/>
            </a:p>
          </p:txBody>
        </p:sp>
        <p:sp>
          <p:nvSpPr>
            <p:cNvPr id="25757" name="Rectangle 157"/>
            <p:cNvSpPr>
              <a:spLocks noChangeArrowheads="1"/>
            </p:cNvSpPr>
            <p:nvPr/>
          </p:nvSpPr>
          <p:spPr bwMode="auto">
            <a:xfrm>
              <a:off x="857" y="3264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è</a:t>
              </a:r>
              <a:endParaRPr lang="en-US" altLang="en-US"/>
            </a:p>
          </p:txBody>
        </p:sp>
        <p:sp>
          <p:nvSpPr>
            <p:cNvPr id="25758" name="Rectangle 158"/>
            <p:cNvSpPr>
              <a:spLocks noChangeArrowheads="1"/>
            </p:cNvSpPr>
            <p:nvPr/>
          </p:nvSpPr>
          <p:spPr bwMode="auto">
            <a:xfrm>
              <a:off x="857" y="2942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æ</a:t>
              </a:r>
              <a:endParaRPr lang="en-US" altLang="en-US"/>
            </a:p>
          </p:txBody>
        </p:sp>
        <p:sp>
          <p:nvSpPr>
            <p:cNvPr id="25759" name="Rectangle 159"/>
            <p:cNvSpPr>
              <a:spLocks noChangeArrowheads="1"/>
            </p:cNvSpPr>
            <p:nvPr/>
          </p:nvSpPr>
          <p:spPr bwMode="auto">
            <a:xfrm>
              <a:off x="2048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60" name="Rectangle 160"/>
            <p:cNvSpPr>
              <a:spLocks noChangeArrowheads="1"/>
            </p:cNvSpPr>
            <p:nvPr/>
          </p:nvSpPr>
          <p:spPr bwMode="auto">
            <a:xfrm>
              <a:off x="2048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2048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62" name="Rectangle 162"/>
            <p:cNvSpPr>
              <a:spLocks noChangeArrowheads="1"/>
            </p:cNvSpPr>
            <p:nvPr/>
          </p:nvSpPr>
          <p:spPr bwMode="auto">
            <a:xfrm>
              <a:off x="1625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63" name="Rectangle 163"/>
            <p:cNvSpPr>
              <a:spLocks noChangeArrowheads="1"/>
            </p:cNvSpPr>
            <p:nvPr/>
          </p:nvSpPr>
          <p:spPr bwMode="auto">
            <a:xfrm>
              <a:off x="1625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1625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65" name="Rectangle 165"/>
            <p:cNvSpPr>
              <a:spLocks noChangeArrowheads="1"/>
            </p:cNvSpPr>
            <p:nvPr/>
          </p:nvSpPr>
          <p:spPr bwMode="auto">
            <a:xfrm>
              <a:off x="1516" y="3073"/>
              <a:ext cx="18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1420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67" name="Rectangle 167"/>
            <p:cNvSpPr>
              <a:spLocks noChangeArrowheads="1"/>
            </p:cNvSpPr>
            <p:nvPr/>
          </p:nvSpPr>
          <p:spPr bwMode="auto">
            <a:xfrm>
              <a:off x="1420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1420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69" name="Rectangle 169"/>
            <p:cNvSpPr>
              <a:spLocks noChangeArrowheads="1"/>
            </p:cNvSpPr>
            <p:nvPr/>
          </p:nvSpPr>
          <p:spPr bwMode="auto">
            <a:xfrm>
              <a:off x="948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70" name="Rectangle 170"/>
            <p:cNvSpPr>
              <a:spLocks noChangeArrowheads="1"/>
            </p:cNvSpPr>
            <p:nvPr/>
          </p:nvSpPr>
          <p:spPr bwMode="auto">
            <a:xfrm>
              <a:off x="948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948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772" name="Rectangle 172"/>
            <p:cNvSpPr>
              <a:spLocks noChangeArrowheads="1"/>
            </p:cNvSpPr>
            <p:nvPr/>
          </p:nvSpPr>
          <p:spPr bwMode="auto">
            <a:xfrm>
              <a:off x="756" y="3073"/>
              <a:ext cx="18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25773" name="Rectangle 173"/>
            <p:cNvSpPr>
              <a:spLocks noChangeArrowheads="1"/>
            </p:cNvSpPr>
            <p:nvPr/>
          </p:nvSpPr>
          <p:spPr bwMode="auto">
            <a:xfrm>
              <a:off x="660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660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660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221" y="3125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221" y="3250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221" y="2957"/>
              <a:ext cx="17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25807" name="Rectangle 207"/>
            <p:cNvSpPr>
              <a:spLocks noChangeArrowheads="1"/>
            </p:cNvSpPr>
            <p:nvPr/>
          </p:nvSpPr>
          <p:spPr bwMode="auto">
            <a:xfrm>
              <a:off x="1967" y="3228"/>
              <a:ext cx="1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l</a:t>
              </a:r>
              <a:endParaRPr lang="en-US" altLang="en-US"/>
            </a:p>
          </p:txBody>
        </p:sp>
        <p:sp>
          <p:nvSpPr>
            <p:cNvPr id="25808" name="Rectangle 208"/>
            <p:cNvSpPr>
              <a:spLocks noChangeArrowheads="1"/>
            </p:cNvSpPr>
            <p:nvPr/>
          </p:nvSpPr>
          <p:spPr bwMode="auto">
            <a:xfrm>
              <a:off x="1697" y="3228"/>
              <a:ext cx="1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k</a:t>
              </a:r>
              <a:endParaRPr lang="en-US" altLang="en-US"/>
            </a:p>
          </p:txBody>
        </p:sp>
        <p:sp>
          <p:nvSpPr>
            <p:cNvPr id="25809" name="Rectangle 209"/>
            <p:cNvSpPr>
              <a:spLocks noChangeArrowheads="1"/>
            </p:cNvSpPr>
            <p:nvPr/>
          </p:nvSpPr>
          <p:spPr bwMode="auto">
            <a:xfrm>
              <a:off x="1987" y="2964"/>
              <a:ext cx="1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j</a:t>
              </a:r>
              <a:endParaRPr lang="en-US" altLang="en-US"/>
            </a:p>
          </p:txBody>
        </p:sp>
        <p:sp>
          <p:nvSpPr>
            <p:cNvPr id="25810" name="Rectangle 210"/>
            <p:cNvSpPr>
              <a:spLocks noChangeArrowheads="1"/>
            </p:cNvSpPr>
            <p:nvPr/>
          </p:nvSpPr>
          <p:spPr bwMode="auto">
            <a:xfrm>
              <a:off x="1713" y="2964"/>
              <a:ext cx="1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i</a:t>
              </a:r>
              <a:endParaRPr lang="en-US" altLang="en-US"/>
            </a:p>
          </p:txBody>
        </p:sp>
        <p:sp>
          <p:nvSpPr>
            <p:cNvPr id="25811" name="Rectangle 211"/>
            <p:cNvSpPr>
              <a:spLocks noChangeArrowheads="1"/>
            </p:cNvSpPr>
            <p:nvPr/>
          </p:nvSpPr>
          <p:spPr bwMode="auto">
            <a:xfrm>
              <a:off x="1310" y="3228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h</a:t>
              </a:r>
              <a:endParaRPr lang="en-US" altLang="en-US"/>
            </a:p>
          </p:txBody>
        </p:sp>
        <p:sp>
          <p:nvSpPr>
            <p:cNvPr id="25812" name="Rectangle 212"/>
            <p:cNvSpPr>
              <a:spLocks noChangeArrowheads="1"/>
            </p:cNvSpPr>
            <p:nvPr/>
          </p:nvSpPr>
          <p:spPr bwMode="auto">
            <a:xfrm>
              <a:off x="1028" y="3228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g</a:t>
              </a:r>
              <a:endParaRPr lang="en-US" altLang="en-US"/>
            </a:p>
          </p:txBody>
        </p:sp>
        <p:sp>
          <p:nvSpPr>
            <p:cNvPr id="25813" name="Rectangle 213"/>
            <p:cNvSpPr>
              <a:spLocks noChangeArrowheads="1"/>
            </p:cNvSpPr>
            <p:nvPr/>
          </p:nvSpPr>
          <p:spPr bwMode="auto">
            <a:xfrm>
              <a:off x="1326" y="2964"/>
              <a:ext cx="1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25814" name="Rectangle 214"/>
            <p:cNvSpPr>
              <a:spLocks noChangeArrowheads="1"/>
            </p:cNvSpPr>
            <p:nvPr/>
          </p:nvSpPr>
          <p:spPr bwMode="auto">
            <a:xfrm>
              <a:off x="1033" y="2964"/>
              <a:ext cx="1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e</a:t>
              </a:r>
              <a:endParaRPr lang="en-US" altLang="en-US"/>
            </a:p>
          </p:txBody>
        </p:sp>
        <p:sp>
          <p:nvSpPr>
            <p:cNvPr id="25815" name="Rectangle 215"/>
            <p:cNvSpPr>
              <a:spLocks noChangeArrowheads="1"/>
            </p:cNvSpPr>
            <p:nvPr/>
          </p:nvSpPr>
          <p:spPr bwMode="auto">
            <a:xfrm>
              <a:off x="550" y="3228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25816" name="Rectangle 216"/>
            <p:cNvSpPr>
              <a:spLocks noChangeArrowheads="1"/>
            </p:cNvSpPr>
            <p:nvPr/>
          </p:nvSpPr>
          <p:spPr bwMode="auto">
            <a:xfrm>
              <a:off x="297" y="3228"/>
              <a:ext cx="1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25817" name="Rectangle 217"/>
            <p:cNvSpPr>
              <a:spLocks noChangeArrowheads="1"/>
            </p:cNvSpPr>
            <p:nvPr/>
          </p:nvSpPr>
          <p:spPr bwMode="auto">
            <a:xfrm>
              <a:off x="556" y="2964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25818" name="Rectangle 218"/>
            <p:cNvSpPr>
              <a:spLocks noChangeArrowheads="1"/>
            </p:cNvSpPr>
            <p:nvPr/>
          </p:nvSpPr>
          <p:spPr bwMode="auto">
            <a:xfrm>
              <a:off x="293" y="2964"/>
              <a:ext cx="1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</p:grp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819400" y="1573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?</a:t>
            </a:r>
          </a:p>
        </p:txBody>
      </p:sp>
      <p:sp>
        <p:nvSpPr>
          <p:cNvPr id="2" name="Curved Up Arrow 1"/>
          <p:cNvSpPr/>
          <p:nvPr/>
        </p:nvSpPr>
        <p:spPr bwMode="auto">
          <a:xfrm rot="4742288">
            <a:off x="1346612" y="4464789"/>
            <a:ext cx="2610609" cy="1539862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4B54-8869-4AB4-AF4C-B8150760A620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56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Is matrix multiplication commutative?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. B = B . 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Composition Properties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286000" y="1524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dirty="0"/>
              <a:t>?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690688" y="2565400"/>
          <a:ext cx="570071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2387520" imgH="457200" progId="Equation.3">
                  <p:embed/>
                </p:oleObj>
              </mc:Choice>
              <mc:Fallback>
                <p:oleObj name="Equation" r:id="rId3" imgW="23875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2565400"/>
                        <a:ext cx="5700712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21529"/>
              </p:ext>
            </p:extLst>
          </p:nvPr>
        </p:nvGraphicFramePr>
        <p:xfrm>
          <a:off x="1676400" y="4029075"/>
          <a:ext cx="5715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5" imgW="2425680" imgH="457200" progId="Equation.3">
                  <p:embed/>
                </p:oleObj>
              </mc:Choice>
              <mc:Fallback>
                <p:oleObj name="Equation" r:id="rId5" imgW="24256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029075"/>
                        <a:ext cx="5715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1517650" y="1636713"/>
            <a:ext cx="2133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 dirty="0" smtClean="0">
                <a:solidFill>
                  <a:srgbClr val="FFC000"/>
                </a:solidFill>
              </a:rPr>
              <a:t>A . B ≠ B .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08AC-D33F-48B1-B4EE-965297416842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accent2"/>
                </a:solidFill>
              </a:rPr>
              <a:t>Order of </a:t>
            </a:r>
            <a:r>
              <a:rPr lang="en-US" altLang="en-US" sz="4400" dirty="0" smtClean="0">
                <a:solidFill>
                  <a:schemeClr val="accent2"/>
                </a:solidFill>
              </a:rPr>
              <a:t>operations Matters</a:t>
            </a:r>
            <a:endParaRPr lang="en-US" altLang="en-US" sz="4400" dirty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048000" y="1209677"/>
            <a:ext cx="3200400" cy="5714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0" dirty="0" smtClean="0"/>
              <a:t>Order does matter</a:t>
            </a:r>
            <a:r>
              <a:rPr lang="en-US" altLang="en-US" sz="3200" b="0" dirty="0"/>
              <a:t>. 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447800" y="2667000"/>
            <a:ext cx="685800" cy="685800"/>
            <a:chOff x="1842" y="2508"/>
            <a:chExt cx="432" cy="432"/>
          </a:xfrm>
        </p:grpSpPr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685800" y="2133600"/>
            <a:ext cx="3657600" cy="3124200"/>
            <a:chOff x="432" y="1488"/>
            <a:chExt cx="2304" cy="1968"/>
          </a:xfrm>
        </p:grpSpPr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1584" y="1488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432" y="244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2924175" y="3981450"/>
            <a:ext cx="685800" cy="685800"/>
            <a:chOff x="1842" y="2508"/>
            <a:chExt cx="432" cy="432"/>
          </a:xfrm>
        </p:grpSpPr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1806575" y="3030538"/>
            <a:ext cx="1470025" cy="13128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2924175" y="2667000"/>
            <a:ext cx="685800" cy="685800"/>
            <a:chOff x="1842" y="1680"/>
            <a:chExt cx="432" cy="432"/>
          </a:xfrm>
        </p:grpSpPr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 rot="-5400000">
              <a:off x="1842" y="1680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auto">
            <a:xfrm rot="-5400000">
              <a:off x="2045" y="1863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 rot="-5400000">
              <a:off x="2009" y="1895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 rot="-5400000">
              <a:off x="2009" y="1799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 rot="-5400000">
              <a:off x="2033" y="1919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 rot="-5400000">
              <a:off x="2033" y="1823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7" name="Freeform 29"/>
          <p:cNvSpPr>
            <a:spLocks/>
          </p:cNvSpPr>
          <p:nvPr/>
        </p:nvSpPr>
        <p:spPr bwMode="auto">
          <a:xfrm>
            <a:off x="3276600" y="2971800"/>
            <a:ext cx="274638" cy="1366838"/>
          </a:xfrm>
          <a:custGeom>
            <a:avLst/>
            <a:gdLst>
              <a:gd name="T0" fmla="*/ 0 w 173"/>
              <a:gd name="T1" fmla="*/ 861 h 861"/>
              <a:gd name="T2" fmla="*/ 173 w 173"/>
              <a:gd name="T3" fmla="*/ 425 h 861"/>
              <a:gd name="T4" fmla="*/ 16 w 173"/>
              <a:gd name="T5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8" name="Group 30"/>
          <p:cNvGrpSpPr>
            <a:grpSpLocks/>
          </p:cNvGrpSpPr>
          <p:nvPr/>
        </p:nvGrpSpPr>
        <p:grpSpPr bwMode="auto">
          <a:xfrm>
            <a:off x="4800600" y="2133600"/>
            <a:ext cx="3657600" cy="3124200"/>
            <a:chOff x="432" y="1488"/>
            <a:chExt cx="2304" cy="1968"/>
          </a:xfrm>
        </p:grpSpPr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1584" y="1488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>
              <a:off x="432" y="244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33"/>
          <p:cNvGrpSpPr>
            <a:grpSpLocks/>
          </p:cNvGrpSpPr>
          <p:nvPr/>
        </p:nvGrpSpPr>
        <p:grpSpPr bwMode="auto">
          <a:xfrm>
            <a:off x="5562600" y="2638425"/>
            <a:ext cx="685800" cy="685800"/>
            <a:chOff x="1842" y="2508"/>
            <a:chExt cx="432" cy="432"/>
          </a:xfrm>
        </p:grpSpPr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8" name="Group 40"/>
          <p:cNvGrpSpPr>
            <a:grpSpLocks/>
          </p:cNvGrpSpPr>
          <p:nvPr/>
        </p:nvGrpSpPr>
        <p:grpSpPr bwMode="auto">
          <a:xfrm rot="-5400000">
            <a:off x="5562600" y="4029075"/>
            <a:ext cx="685800" cy="685800"/>
            <a:chOff x="1842" y="2508"/>
            <a:chExt cx="432" cy="432"/>
          </a:xfrm>
        </p:grpSpPr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2" name="Oval 44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Oval 45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Oval 46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95" name="Group 47"/>
          <p:cNvGrpSpPr>
            <a:grpSpLocks/>
          </p:cNvGrpSpPr>
          <p:nvPr/>
        </p:nvGrpSpPr>
        <p:grpSpPr bwMode="auto">
          <a:xfrm rot="-5400000">
            <a:off x="7010400" y="5314950"/>
            <a:ext cx="685800" cy="685800"/>
            <a:chOff x="1842" y="2508"/>
            <a:chExt cx="432" cy="432"/>
          </a:xfrm>
        </p:grpSpPr>
        <p:sp>
          <p:nvSpPr>
            <p:cNvPr id="27696" name="Oval 48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Freeform 49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Oval 50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Oval 51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Oval 52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Oval 53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02" name="Freeform 54"/>
          <p:cNvSpPr>
            <a:spLocks/>
          </p:cNvSpPr>
          <p:nvPr/>
        </p:nvSpPr>
        <p:spPr bwMode="auto">
          <a:xfrm rot="-10800000">
            <a:off x="5638800" y="3000375"/>
            <a:ext cx="274638" cy="1366838"/>
          </a:xfrm>
          <a:custGeom>
            <a:avLst/>
            <a:gdLst>
              <a:gd name="T0" fmla="*/ 0 w 173"/>
              <a:gd name="T1" fmla="*/ 861 h 861"/>
              <a:gd name="T2" fmla="*/ 173 w 173"/>
              <a:gd name="T3" fmla="*/ 425 h 861"/>
              <a:gd name="T4" fmla="*/ 16 w 173"/>
              <a:gd name="T5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5867400" y="4343400"/>
            <a:ext cx="1470025" cy="13128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609600" y="1878013"/>
            <a:ext cx="1684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000"/>
              <a:t>Translate</a:t>
            </a:r>
          </a:p>
          <a:p>
            <a:pPr>
              <a:buFontTx/>
              <a:buAutoNum type="arabicPeriod"/>
            </a:pPr>
            <a:r>
              <a:rPr lang="en-US" altLang="en-US" sz="2000"/>
              <a:t>Rotate </a:t>
            </a: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6918325" y="1766888"/>
            <a:ext cx="1760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000"/>
              <a:t>Rotate</a:t>
            </a:r>
          </a:p>
          <a:p>
            <a:pPr>
              <a:buFontTx/>
              <a:buAutoNum type="arabicPeriod"/>
            </a:pPr>
            <a:r>
              <a:rPr lang="en-US" altLang="en-US" sz="2000"/>
              <a:t>Translate</a:t>
            </a:r>
            <a:r>
              <a:rPr lang="en-US" altLang="en-US"/>
              <a:t> 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52450" y="1171575"/>
            <a:ext cx="21336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en-US" dirty="0" smtClean="0">
                <a:solidFill>
                  <a:srgbClr val="FFC000"/>
                </a:solidFill>
              </a:rPr>
              <a:t>A . B ≠ B . 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7872-E329-4D3F-9623-86430DF068FD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6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</a:rPr>
              <a:t>Composite Transformation Matrix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" y="990600"/>
            <a:ext cx="86106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Arrange the transformation matrices in order from right to left.</a:t>
            </a:r>
          </a:p>
          <a:p>
            <a:pPr>
              <a:buFontTx/>
              <a:buChar char="•"/>
            </a:pPr>
            <a:r>
              <a:rPr lang="en-US" altLang="en-US" sz="2800"/>
              <a:t>General Pivot- Point Rotation</a:t>
            </a:r>
          </a:p>
          <a:p>
            <a:pPr lvl="1">
              <a:buFontTx/>
              <a:buChar char="•"/>
            </a:pPr>
            <a:r>
              <a:rPr lang="en-US" altLang="en-US" sz="2000"/>
              <a:t>Operation :-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Translate (pivot point is moved to origin)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Rotate about origin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Translate (pivot point is returned to original position</a:t>
            </a:r>
            <a:r>
              <a:rPr lang="en-US" altLang="en-US"/>
              <a:t>)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6076950" y="3952875"/>
            <a:ext cx="2686050" cy="1722438"/>
            <a:chOff x="3888" y="864"/>
            <a:chExt cx="1056" cy="768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888" y="1632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7664450" y="4168775"/>
            <a:ext cx="609600" cy="860425"/>
            <a:chOff x="4512" y="960"/>
            <a:chExt cx="240" cy="384"/>
          </a:xfrm>
        </p:grpSpPr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4512" y="960"/>
              <a:ext cx="240" cy="38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0" y="3124200"/>
            <a:ext cx="565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          T(pivot) </a:t>
            </a:r>
            <a:r>
              <a:rPr lang="en-US" altLang="en-US" sz="2000">
                <a:cs typeface="Times New Roman" panose="02020603050405020304" pitchFamily="18" charset="0"/>
              </a:rPr>
              <a:t>• </a:t>
            </a:r>
            <a:r>
              <a:rPr lang="en-US" altLang="en-US" sz="2000"/>
              <a:t>R(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  <a:r>
              <a:rPr lang="en-US" altLang="en-US" sz="2000"/>
              <a:t>) </a:t>
            </a:r>
            <a:r>
              <a:rPr lang="en-US" altLang="en-US" sz="2000">
                <a:cs typeface="Times New Roman" panose="02020603050405020304" pitchFamily="18" charset="0"/>
              </a:rPr>
              <a:t>• </a:t>
            </a:r>
            <a:r>
              <a:rPr lang="en-US" altLang="en-US" sz="2000"/>
              <a:t>T(–pivot)</a:t>
            </a:r>
          </a:p>
        </p:txBody>
      </p:sp>
      <p:grpSp>
        <p:nvGrpSpPr>
          <p:cNvPr id="28779" name="Group 107"/>
          <p:cNvGrpSpPr>
            <a:grpSpLocks/>
          </p:cNvGrpSpPr>
          <p:nvPr/>
        </p:nvGrpSpPr>
        <p:grpSpPr bwMode="auto">
          <a:xfrm>
            <a:off x="381000" y="3581400"/>
            <a:ext cx="4572000" cy="915988"/>
            <a:chOff x="240" y="2256"/>
            <a:chExt cx="2880" cy="577"/>
          </a:xfrm>
        </p:grpSpPr>
        <p:sp>
          <p:nvSpPr>
            <p:cNvPr id="28743" name="AutoShape 71"/>
            <p:cNvSpPr>
              <a:spLocks noChangeArrowheads="1"/>
            </p:cNvSpPr>
            <p:nvPr/>
          </p:nvSpPr>
          <p:spPr bwMode="auto">
            <a:xfrm>
              <a:off x="2304" y="225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Text Box 72"/>
            <p:cNvSpPr txBox="1">
              <a:spLocks noChangeArrowheads="1"/>
            </p:cNvSpPr>
            <p:nvPr/>
          </p:nvSpPr>
          <p:spPr bwMode="auto">
            <a:xfrm>
              <a:off x="2352" y="2304"/>
              <a:ext cx="768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-t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-t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63" name="AutoShape 91"/>
            <p:cNvSpPr>
              <a:spLocks noChangeArrowheads="1"/>
            </p:cNvSpPr>
            <p:nvPr/>
          </p:nvSpPr>
          <p:spPr bwMode="auto">
            <a:xfrm>
              <a:off x="1152" y="2256"/>
              <a:ext cx="105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Text Box 92"/>
            <p:cNvSpPr txBox="1">
              <a:spLocks noChangeArrowheads="1"/>
            </p:cNvSpPr>
            <p:nvPr/>
          </p:nvSpPr>
          <p:spPr bwMode="auto">
            <a:xfrm>
              <a:off x="1152" y="2256"/>
              <a:ext cx="103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0</a:t>
              </a:r>
            </a:p>
            <a:p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 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0</a:t>
              </a:r>
            </a:p>
            <a:p>
              <a:r>
                <a:rPr lang="en-US" altLang="en-US" sz="1800" b="0"/>
                <a:t>  0         0        1</a:t>
              </a:r>
            </a:p>
          </p:txBody>
        </p:sp>
        <p:sp>
          <p:nvSpPr>
            <p:cNvPr id="28765" name="AutoShape 93"/>
            <p:cNvSpPr>
              <a:spLocks noChangeArrowheads="1"/>
            </p:cNvSpPr>
            <p:nvPr/>
          </p:nvSpPr>
          <p:spPr bwMode="auto">
            <a:xfrm>
              <a:off x="240" y="225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6" name="Text Box 94"/>
            <p:cNvSpPr txBox="1">
              <a:spLocks noChangeArrowheads="1"/>
            </p:cNvSpPr>
            <p:nvPr/>
          </p:nvSpPr>
          <p:spPr bwMode="auto">
            <a:xfrm>
              <a:off x="288" y="2304"/>
              <a:ext cx="768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67" name="Text Box 95"/>
            <p:cNvSpPr txBox="1">
              <a:spLocks noChangeArrowheads="1"/>
            </p:cNvSpPr>
            <p:nvPr/>
          </p:nvSpPr>
          <p:spPr bwMode="auto">
            <a:xfrm>
              <a:off x="1022" y="2448"/>
              <a:ext cx="2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  <p:sp>
          <p:nvSpPr>
            <p:cNvPr id="28768" name="Text Box 96"/>
            <p:cNvSpPr txBox="1">
              <a:spLocks noChangeArrowheads="1"/>
            </p:cNvSpPr>
            <p:nvPr/>
          </p:nvSpPr>
          <p:spPr bwMode="auto">
            <a:xfrm>
              <a:off x="2174" y="2448"/>
              <a:ext cx="2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</p:grpSp>
      <p:grpSp>
        <p:nvGrpSpPr>
          <p:cNvPr id="28781" name="Group 109"/>
          <p:cNvGrpSpPr>
            <a:grpSpLocks/>
          </p:cNvGrpSpPr>
          <p:nvPr/>
        </p:nvGrpSpPr>
        <p:grpSpPr bwMode="auto">
          <a:xfrm>
            <a:off x="381000" y="5791200"/>
            <a:ext cx="3733800" cy="990600"/>
            <a:chOff x="240" y="3648"/>
            <a:chExt cx="2016" cy="624"/>
          </a:xfrm>
        </p:grpSpPr>
        <p:sp>
          <p:nvSpPr>
            <p:cNvPr id="28771" name="AutoShape 99"/>
            <p:cNvSpPr>
              <a:spLocks noChangeArrowheads="1"/>
            </p:cNvSpPr>
            <p:nvPr/>
          </p:nvSpPr>
          <p:spPr bwMode="auto">
            <a:xfrm>
              <a:off x="240" y="3648"/>
              <a:ext cx="196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2" name="Text Box 100"/>
            <p:cNvSpPr txBox="1">
              <a:spLocks noChangeArrowheads="1"/>
            </p:cNvSpPr>
            <p:nvPr/>
          </p:nvSpPr>
          <p:spPr bwMode="auto">
            <a:xfrm>
              <a:off x="288" y="3648"/>
              <a:ext cx="196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-t</a:t>
              </a:r>
              <a:r>
                <a:rPr lang="en-US" altLang="en-US" sz="1800" b="0" baseline="-10000"/>
                <a:t>x </a:t>
              </a:r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+ </a:t>
              </a:r>
              <a:r>
                <a:rPr lang="en-US" altLang="en-US" sz="1800" b="0"/>
                <a:t>t</a:t>
              </a:r>
              <a:r>
                <a:rPr lang="en-US" altLang="en-US" sz="1800" b="0" baseline="-10000"/>
                <a:t>y </a:t>
              </a:r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 + </a:t>
              </a:r>
              <a:r>
                <a:rPr lang="en-US" altLang="en-US" sz="1800" b="0"/>
                <a:t>t</a:t>
              </a:r>
              <a:r>
                <a:rPr lang="en-US" altLang="en-US" sz="1800" b="0" baseline="-10000"/>
                <a:t>x</a:t>
              </a:r>
              <a:endParaRPr lang="en-US" altLang="en-US" sz="1800" b="0"/>
            </a:p>
            <a:p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 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-t</a:t>
              </a:r>
              <a:r>
                <a:rPr lang="en-US" altLang="en-US" sz="1800" b="0" baseline="-10000"/>
                <a:t>x </a:t>
              </a:r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- t</a:t>
              </a:r>
              <a:r>
                <a:rPr lang="en-US" altLang="en-US" sz="1800" b="0" baseline="-10000"/>
                <a:t>y </a:t>
              </a:r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 + </a:t>
              </a:r>
              <a:r>
                <a:rPr lang="en-US" altLang="en-US" sz="1800" b="0"/>
                <a:t>t</a:t>
              </a:r>
              <a:r>
                <a:rPr lang="en-US" altLang="en-US" sz="1800" b="0" baseline="-10000"/>
                <a:t>y</a:t>
              </a:r>
              <a:endParaRPr lang="en-US" altLang="en-US" sz="1800" b="0"/>
            </a:p>
            <a:p>
              <a:r>
                <a:rPr lang="en-US" altLang="en-US" sz="1800" b="0"/>
                <a:t>  0         0        	1</a:t>
              </a:r>
            </a:p>
          </p:txBody>
        </p:sp>
      </p:grpSp>
      <p:grpSp>
        <p:nvGrpSpPr>
          <p:cNvPr id="28780" name="Group 108"/>
          <p:cNvGrpSpPr>
            <a:grpSpLocks/>
          </p:cNvGrpSpPr>
          <p:nvPr/>
        </p:nvGrpSpPr>
        <p:grpSpPr bwMode="auto">
          <a:xfrm>
            <a:off x="381000" y="4724400"/>
            <a:ext cx="4800600" cy="990600"/>
            <a:chOff x="240" y="2976"/>
            <a:chExt cx="3024" cy="624"/>
          </a:xfrm>
        </p:grpSpPr>
        <p:sp>
          <p:nvSpPr>
            <p:cNvPr id="28769" name="AutoShape 97"/>
            <p:cNvSpPr>
              <a:spLocks noChangeArrowheads="1"/>
            </p:cNvSpPr>
            <p:nvPr/>
          </p:nvSpPr>
          <p:spPr bwMode="auto">
            <a:xfrm>
              <a:off x="1248" y="2976"/>
              <a:ext cx="196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0" name="Text Box 98"/>
            <p:cNvSpPr txBox="1">
              <a:spLocks noChangeArrowheads="1"/>
            </p:cNvSpPr>
            <p:nvPr/>
          </p:nvSpPr>
          <p:spPr bwMode="auto">
            <a:xfrm>
              <a:off x="1296" y="2976"/>
              <a:ext cx="196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-t</a:t>
              </a:r>
              <a:r>
                <a:rPr lang="en-US" altLang="en-US" sz="1800" b="0" baseline="-10000"/>
                <a:t>x </a:t>
              </a:r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+ </a:t>
              </a:r>
              <a:r>
                <a:rPr lang="en-US" altLang="en-US" sz="1800" b="0"/>
                <a:t>t</a:t>
              </a:r>
              <a:r>
                <a:rPr lang="en-US" altLang="en-US" sz="1800" b="0" baseline="-10000"/>
                <a:t>y </a:t>
              </a:r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</a:t>
              </a:r>
            </a:p>
            <a:p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 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   -t</a:t>
              </a:r>
              <a:r>
                <a:rPr lang="en-US" altLang="en-US" sz="1800" b="0" baseline="-10000"/>
                <a:t>x </a:t>
              </a:r>
              <a:r>
                <a:rPr lang="en-US" altLang="en-US" sz="1800" b="0"/>
                <a:t>sin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sz="1800" b="0"/>
                <a:t> - t</a:t>
              </a:r>
              <a:r>
                <a:rPr lang="en-US" altLang="en-US" sz="1800" b="0" baseline="-10000"/>
                <a:t>y </a:t>
              </a:r>
              <a:r>
                <a:rPr lang="en-US" altLang="en-US" sz="1800" b="0"/>
                <a:t>cos</a:t>
              </a:r>
              <a:r>
                <a:rPr lang="en-US" altLang="en-US" sz="1800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endParaRPr lang="en-US" altLang="en-US" sz="1800" b="0"/>
            </a:p>
            <a:p>
              <a:r>
                <a:rPr lang="en-US" altLang="en-US" sz="1800" b="0"/>
                <a:t>  0         0        	1</a:t>
              </a:r>
            </a:p>
          </p:txBody>
        </p:sp>
        <p:sp>
          <p:nvSpPr>
            <p:cNvPr id="28773" name="AutoShape 101"/>
            <p:cNvSpPr>
              <a:spLocks noChangeArrowheads="1"/>
            </p:cNvSpPr>
            <p:nvPr/>
          </p:nvSpPr>
          <p:spPr bwMode="auto">
            <a:xfrm>
              <a:off x="240" y="297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4" name="Text Box 102"/>
            <p:cNvSpPr txBox="1">
              <a:spLocks noChangeArrowheads="1"/>
            </p:cNvSpPr>
            <p:nvPr/>
          </p:nvSpPr>
          <p:spPr bwMode="auto">
            <a:xfrm>
              <a:off x="288" y="3024"/>
              <a:ext cx="768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75" name="Text Box 103"/>
            <p:cNvSpPr txBox="1">
              <a:spLocks noChangeArrowheads="1"/>
            </p:cNvSpPr>
            <p:nvPr/>
          </p:nvSpPr>
          <p:spPr bwMode="auto">
            <a:xfrm>
              <a:off x="1056" y="3168"/>
              <a:ext cx="2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</p:grpSp>
      <p:grpSp>
        <p:nvGrpSpPr>
          <p:cNvPr id="28783" name="Group 111"/>
          <p:cNvGrpSpPr>
            <a:grpSpLocks/>
          </p:cNvGrpSpPr>
          <p:nvPr/>
        </p:nvGrpSpPr>
        <p:grpSpPr bwMode="auto">
          <a:xfrm>
            <a:off x="5770563" y="4724400"/>
            <a:ext cx="2230437" cy="1219200"/>
            <a:chOff x="3635" y="2976"/>
            <a:chExt cx="1405" cy="768"/>
          </a:xfrm>
        </p:grpSpPr>
        <p:grpSp>
          <p:nvGrpSpPr>
            <p:cNvPr id="28682" name="Group 10"/>
            <p:cNvGrpSpPr>
              <a:grpSpLocks/>
            </p:cNvGrpSpPr>
            <p:nvPr/>
          </p:nvGrpSpPr>
          <p:grpSpPr bwMode="auto">
            <a:xfrm>
              <a:off x="3635" y="3202"/>
              <a:ext cx="385" cy="542"/>
              <a:chOff x="4512" y="960"/>
              <a:chExt cx="240" cy="384"/>
            </a:xfrm>
          </p:grpSpPr>
          <p:sp>
            <p:nvSpPr>
              <p:cNvPr id="28683" name="AutoShape 11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Oval 12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" name="Line 104"/>
            <p:cNvSpPr>
              <a:spLocks noChangeShapeType="1"/>
            </p:cNvSpPr>
            <p:nvPr/>
          </p:nvSpPr>
          <p:spPr bwMode="auto">
            <a:xfrm flipH="1">
              <a:off x="3840" y="2976"/>
              <a:ext cx="1200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84" name="Group 112"/>
          <p:cNvGrpSpPr>
            <a:grpSpLocks/>
          </p:cNvGrpSpPr>
          <p:nvPr/>
        </p:nvGrpSpPr>
        <p:grpSpPr bwMode="auto">
          <a:xfrm>
            <a:off x="5410200" y="4953000"/>
            <a:ext cx="985838" cy="990600"/>
            <a:chOff x="3408" y="3120"/>
            <a:chExt cx="621" cy="624"/>
          </a:xfrm>
        </p:grpSpPr>
        <p:grpSp>
          <p:nvGrpSpPr>
            <p:cNvPr id="28685" name="Group 13"/>
            <p:cNvGrpSpPr>
              <a:grpSpLocks/>
            </p:cNvGrpSpPr>
            <p:nvPr/>
          </p:nvGrpSpPr>
          <p:grpSpPr bwMode="auto">
            <a:xfrm rot="-5400000">
              <a:off x="3552" y="3267"/>
              <a:ext cx="339" cy="615"/>
              <a:chOff x="4512" y="960"/>
              <a:chExt cx="240" cy="384"/>
            </a:xfrm>
          </p:grpSpPr>
          <p:sp>
            <p:nvSpPr>
              <p:cNvPr id="28686" name="AutoShape 14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7" name="Arc 105"/>
            <p:cNvSpPr>
              <a:spLocks/>
            </p:cNvSpPr>
            <p:nvPr/>
          </p:nvSpPr>
          <p:spPr bwMode="auto">
            <a:xfrm flipH="1">
              <a:off x="3408" y="3120"/>
              <a:ext cx="288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86" name="Group 114"/>
          <p:cNvGrpSpPr>
            <a:grpSpLocks/>
          </p:cNvGrpSpPr>
          <p:nvPr/>
        </p:nvGrpSpPr>
        <p:grpSpPr bwMode="auto">
          <a:xfrm>
            <a:off x="6096000" y="4495800"/>
            <a:ext cx="2193925" cy="1143000"/>
            <a:chOff x="3840" y="2832"/>
            <a:chExt cx="1382" cy="720"/>
          </a:xfrm>
        </p:grpSpPr>
        <p:grpSp>
          <p:nvGrpSpPr>
            <p:cNvPr id="28688" name="Group 16"/>
            <p:cNvGrpSpPr>
              <a:grpSpLocks/>
            </p:cNvGrpSpPr>
            <p:nvPr/>
          </p:nvGrpSpPr>
          <p:grpSpPr bwMode="auto">
            <a:xfrm rot="-5400000">
              <a:off x="4744" y="2694"/>
              <a:ext cx="339" cy="616"/>
              <a:chOff x="4512" y="960"/>
              <a:chExt cx="240" cy="384"/>
            </a:xfrm>
          </p:grpSpPr>
          <p:sp>
            <p:nvSpPr>
              <p:cNvPr id="28689" name="AutoShape 17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8" name="Line 106"/>
            <p:cNvSpPr>
              <a:spLocks noChangeShapeType="1"/>
            </p:cNvSpPr>
            <p:nvPr/>
          </p:nvSpPr>
          <p:spPr bwMode="auto">
            <a:xfrm flipV="1">
              <a:off x="3840" y="2976"/>
              <a:ext cx="1152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FB98-D781-4D7E-92C9-3C16954679EB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Perform </a:t>
            </a:r>
            <a:r>
              <a:rPr lang="en-US" altLang="en-US" dirty="0"/>
              <a:t>60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en-US" dirty="0"/>
              <a:t> rotation of a point P(2, 5) about a pivot point (1,2). Find  P’?</a:t>
            </a:r>
          </a:p>
        </p:txBody>
      </p:sp>
      <p:sp>
        <p:nvSpPr>
          <p:cNvPr id="30724" name="Rectangle 4"/>
          <p:cNvSpPr>
            <a:spLocks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600" b="1">
                <a:solidFill>
                  <a:schemeClr val="accent2"/>
                </a:solidFill>
              </a:rPr>
              <a:t>Composite Transformation Matrix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1447800" y="2895600"/>
            <a:ext cx="4495800" cy="1066800"/>
            <a:chOff x="912" y="1824"/>
            <a:chExt cx="2400" cy="672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912" y="1872"/>
              <a:ext cx="2016" cy="624"/>
              <a:chOff x="240" y="3648"/>
              <a:chExt cx="2016" cy="624"/>
            </a:xfrm>
          </p:grpSpPr>
          <p:sp>
            <p:nvSpPr>
              <p:cNvPr id="30726" name="AutoShape 6"/>
              <p:cNvSpPr>
                <a:spLocks noChangeArrowheads="1"/>
              </p:cNvSpPr>
              <p:nvPr/>
            </p:nvSpPr>
            <p:spPr bwMode="auto">
              <a:xfrm>
                <a:off x="240" y="3648"/>
                <a:ext cx="1968" cy="624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7" name="Text Box 7"/>
              <p:cNvSpPr txBox="1">
                <a:spLocks noChangeArrowheads="1"/>
              </p:cNvSpPr>
              <p:nvPr/>
            </p:nvSpPr>
            <p:spPr bwMode="auto">
              <a:xfrm>
                <a:off x="288" y="3648"/>
                <a:ext cx="1968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800" b="0"/>
                  <a:t>cos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   -sin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   -t</a:t>
                </a:r>
                <a:r>
                  <a:rPr lang="en-US" altLang="en-US" sz="1800" b="0" baseline="-10000"/>
                  <a:t>x </a:t>
                </a:r>
                <a:r>
                  <a:rPr lang="en-US" altLang="en-US" sz="1800" b="0"/>
                  <a:t>cos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+ </a:t>
                </a:r>
                <a:r>
                  <a:rPr lang="en-US" altLang="en-US" sz="1800" b="0"/>
                  <a:t>t</a:t>
                </a:r>
                <a:r>
                  <a:rPr lang="en-US" altLang="en-US" sz="1800" b="0" baseline="-10000"/>
                  <a:t>y </a:t>
                </a:r>
                <a:r>
                  <a:rPr lang="en-US" altLang="en-US" sz="1800" b="0"/>
                  <a:t>sin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+ </a:t>
                </a:r>
                <a:r>
                  <a:rPr lang="en-US" altLang="en-US" sz="1800" b="0"/>
                  <a:t>t</a:t>
                </a:r>
                <a:r>
                  <a:rPr lang="en-US" altLang="en-US" sz="1800" b="0" baseline="-10000"/>
                  <a:t>x</a:t>
                </a:r>
                <a:endParaRPr lang="en-US" altLang="en-US" sz="1800" b="0"/>
              </a:p>
              <a:p>
                <a:r>
                  <a:rPr lang="en-US" altLang="en-US" sz="1800" b="0"/>
                  <a:t>sin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    cos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   -t</a:t>
                </a:r>
                <a:r>
                  <a:rPr lang="en-US" altLang="en-US" sz="1800" b="0" baseline="-10000"/>
                  <a:t>x </a:t>
                </a:r>
                <a:r>
                  <a:rPr lang="en-US" altLang="en-US" sz="1800" b="0"/>
                  <a:t>sin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1800" b="0"/>
                  <a:t> - t</a:t>
                </a:r>
                <a:r>
                  <a:rPr lang="en-US" altLang="en-US" sz="1800" b="0" baseline="-10000"/>
                  <a:t>y </a:t>
                </a:r>
                <a:r>
                  <a:rPr lang="en-US" altLang="en-US" sz="1800" b="0"/>
                  <a:t>cos</a:t>
                </a:r>
                <a:r>
                  <a:rPr lang="en-US" altLang="en-US" sz="1800" b="0">
                    <a:cs typeface="Times New Roman" panose="02020603050405020304" pitchFamily="18" charset="0"/>
                    <a:sym typeface="Symbol" panose="05050102010706020507" pitchFamily="18" charset="2"/>
                  </a:rPr>
                  <a:t>  + </a:t>
                </a:r>
                <a:r>
                  <a:rPr lang="en-US" altLang="en-US" sz="1800" b="0"/>
                  <a:t>t</a:t>
                </a:r>
                <a:r>
                  <a:rPr lang="en-US" altLang="en-US" sz="1800" b="0" baseline="-10000"/>
                  <a:t>y</a:t>
                </a:r>
                <a:endParaRPr lang="en-US" altLang="en-US" sz="1800" b="0"/>
              </a:p>
              <a:p>
                <a:r>
                  <a:rPr lang="en-US" altLang="en-US" sz="1800" b="0"/>
                  <a:t>  0         0        	1</a:t>
                </a:r>
              </a:p>
            </p:txBody>
          </p:sp>
        </p:grp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3072" y="1824"/>
              <a:ext cx="15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x</a:t>
              </a:r>
            </a:p>
            <a:p>
              <a:r>
                <a:rPr lang="en-US" altLang="en-US" sz="1800"/>
                <a:t>y</a:t>
              </a:r>
            </a:p>
            <a:p>
              <a:r>
                <a:rPr lang="en-US" altLang="en-US" sz="1800"/>
                <a:t>1</a:t>
              </a:r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3024" y="1872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2880" y="1932"/>
              <a:ext cx="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.</a:t>
              </a:r>
            </a:p>
          </p:txBody>
        </p: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1447800" y="4343400"/>
            <a:ext cx="4800600" cy="990600"/>
            <a:chOff x="912" y="2736"/>
            <a:chExt cx="1776" cy="624"/>
          </a:xfrm>
        </p:grpSpPr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912" y="2736"/>
              <a:ext cx="129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950" y="2760"/>
              <a:ext cx="159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0"/>
                <a:t>0.5       -0.866  -1.0.5 + 2.0.866 + 1                </a:t>
              </a:r>
            </a:p>
            <a:p>
              <a:r>
                <a:rPr lang="en-US" altLang="en-US" sz="1800" b="0"/>
                <a:t>0.866     0.5     -1.0.866- 2.0.5  + 2</a:t>
              </a:r>
            </a:p>
            <a:p>
              <a:r>
                <a:rPr lang="en-US" altLang="en-US" sz="1800" b="0"/>
                <a:t>0             0            1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2448" y="2736"/>
              <a:ext cx="11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2</a:t>
              </a:r>
            </a:p>
            <a:p>
              <a:r>
                <a:rPr lang="en-US" altLang="en-US" sz="1800"/>
                <a:t>5</a:t>
              </a:r>
            </a:p>
            <a:p>
              <a:r>
                <a:rPr lang="en-US" altLang="en-US" sz="1800"/>
                <a:t>1</a:t>
              </a: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2400" y="2736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2256" y="2844"/>
              <a:ext cx="10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.</a:t>
              </a:r>
            </a:p>
          </p:txBody>
        </p:sp>
      </p:grpSp>
      <p:grpSp>
        <p:nvGrpSpPr>
          <p:cNvPr id="30747" name="Group 27"/>
          <p:cNvGrpSpPr>
            <a:grpSpLocks/>
          </p:cNvGrpSpPr>
          <p:nvPr/>
        </p:nvGrpSpPr>
        <p:grpSpPr bwMode="auto">
          <a:xfrm>
            <a:off x="1524000" y="5562600"/>
            <a:ext cx="3124200" cy="990600"/>
            <a:chOff x="960" y="3504"/>
            <a:chExt cx="1296" cy="624"/>
          </a:xfrm>
        </p:grpSpPr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960" y="3504"/>
              <a:ext cx="864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998" y="3528"/>
              <a:ext cx="89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0"/>
                <a:t>0.5     - 0.866   2.232 </a:t>
              </a:r>
            </a:p>
            <a:p>
              <a:r>
                <a:rPr lang="en-US" altLang="en-US" sz="1800" b="0"/>
                <a:t>0.866    0.5      0.134</a:t>
              </a:r>
            </a:p>
            <a:p>
              <a:r>
                <a:rPr lang="en-US" altLang="en-US" sz="1800" b="0"/>
                <a:t>0            0          1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016" y="3504"/>
              <a:ext cx="12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2</a:t>
              </a:r>
            </a:p>
            <a:p>
              <a:r>
                <a:rPr lang="en-US" altLang="en-US" sz="1800"/>
                <a:t>5</a:t>
              </a:r>
            </a:p>
            <a:p>
              <a:r>
                <a:rPr lang="en-US" altLang="en-US" sz="1800"/>
                <a:t>1</a:t>
              </a: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1968" y="3504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1824" y="3552"/>
              <a:ext cx="1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/>
                <a:t>.</a:t>
              </a:r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4495800" y="5562600"/>
            <a:ext cx="1908175" cy="990600"/>
            <a:chOff x="2390" y="3504"/>
            <a:chExt cx="663" cy="624"/>
          </a:xfrm>
        </p:grpSpPr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2390" y="3626"/>
              <a:ext cx="1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2784" y="3504"/>
              <a:ext cx="26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-1.098</a:t>
              </a:r>
            </a:p>
            <a:p>
              <a:r>
                <a:rPr lang="en-US" altLang="en-US" sz="1800"/>
                <a:t>4.366</a:t>
              </a:r>
            </a:p>
            <a:p>
              <a:r>
                <a:rPr lang="en-US" altLang="en-US" sz="1800"/>
                <a:t>   1</a:t>
              </a:r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>
              <a:off x="2736" y="3504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81800" y="57912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P’ = (-1, 4)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192838" y="2895600"/>
            <a:ext cx="2249334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92D050"/>
                </a:solidFill>
              </a:rPr>
              <a:t>Sin 60 =  0.8660</a:t>
            </a:r>
          </a:p>
          <a:p>
            <a:r>
              <a:rPr lang="en-US" altLang="en-US" dirty="0" smtClean="0">
                <a:solidFill>
                  <a:srgbClr val="92D050"/>
                </a:solidFill>
              </a:rPr>
              <a:t>Cos </a:t>
            </a:r>
            <a:r>
              <a:rPr lang="en-US" altLang="en-US" dirty="0">
                <a:solidFill>
                  <a:srgbClr val="92D050"/>
                </a:solidFill>
              </a:rPr>
              <a:t>60 = 1/2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2D95-22DC-4F01-A8B2-BD79166F3537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How about it?</a:t>
            </a:r>
          </a:p>
          <a:p>
            <a:pPr lvl="1"/>
            <a:r>
              <a:rPr lang="en-US" altLang="en-US"/>
              <a:t>  </a:t>
            </a:r>
          </a:p>
          <a:p>
            <a:pPr lvl="1"/>
            <a:endParaRPr lang="en-US" altLang="en-US"/>
          </a:p>
          <a:p>
            <a:r>
              <a:rPr lang="en-US" altLang="en-US"/>
              <a:t>Matrix Multiplication</a:t>
            </a:r>
          </a:p>
          <a:p>
            <a:pPr lvl="1"/>
            <a:r>
              <a:rPr lang="en-US" altLang="en-US"/>
              <a:t>Dot product</a:t>
            </a:r>
          </a:p>
          <a:p>
            <a:pPr lvl="1"/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Math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600200" y="2514600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76400" y="25146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76400" y="28606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743200" y="25146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19400" y="26670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/>
              <a:t>c       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/>
              <a:t>e        f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193925" y="2625725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1371600" y="47244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048000" y="47244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431925" y="4689475"/>
            <a:ext cx="1268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	b</a:t>
            </a:r>
          </a:p>
          <a:p>
            <a:r>
              <a:rPr lang="en-US" altLang="en-US"/>
              <a:t>c	d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151188" y="4648200"/>
            <a:ext cx="1268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	f</a:t>
            </a:r>
          </a:p>
          <a:p>
            <a:r>
              <a:rPr lang="en-US" altLang="en-US"/>
              <a:t>g	h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27325" y="4692650"/>
            <a:ext cx="29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.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479925" y="4841875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4876800" y="4648200"/>
            <a:ext cx="28194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7125" y="4689475"/>
            <a:ext cx="272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a.e + b.g     a.f + b.h</a:t>
            </a:r>
          </a:p>
          <a:p>
            <a:r>
              <a:rPr lang="en-US" altLang="en-US"/>
              <a:t>c.e + d.g     c.f + d.h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5658-F4D0-4D5E-922C-54293FFB4BCA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Without using composite homogenus matrix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Perform </a:t>
            </a:r>
            <a:r>
              <a:rPr lang="en-US" altLang="en-US" dirty="0"/>
              <a:t>90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en-US" dirty="0"/>
              <a:t> rotation of a point P(5, 1) about a pivot point (2, 2). Find  P’?</a:t>
            </a:r>
          </a:p>
          <a:p>
            <a:r>
              <a:rPr lang="en-US" altLang="en-US" dirty="0"/>
              <a:t>1. </a:t>
            </a:r>
            <a:r>
              <a:rPr lang="en-US" altLang="en-US" sz="2400" dirty="0"/>
              <a:t>Translate pivot point </a:t>
            </a:r>
            <a:r>
              <a:rPr lang="en-US" altLang="en-US" sz="2400" dirty="0" smtClean="0"/>
              <a:t>( </a:t>
            </a:r>
            <a:r>
              <a:rPr lang="en-US" altLang="en-US" sz="2400" dirty="0" err="1"/>
              <a:t>tx</a:t>
            </a:r>
            <a:r>
              <a:rPr lang="en-US" altLang="en-US" sz="2400" dirty="0"/>
              <a:t> = -2, ty = -2)</a:t>
            </a:r>
          </a:p>
          <a:p>
            <a:pPr lvl="1"/>
            <a:r>
              <a:rPr lang="en-US" altLang="en-US" sz="2000" dirty="0" smtClean="0"/>
              <a:t>TP(5</a:t>
            </a:r>
            <a:r>
              <a:rPr lang="en-US" altLang="en-US" sz="2000" dirty="0"/>
              <a:t>, 1 ) </a:t>
            </a:r>
            <a:r>
              <a:rPr lang="en-US" altLang="en-US" sz="2000" dirty="0">
                <a:sym typeface="Wingdings" panose="05000000000000000000" pitchFamily="2" charset="2"/>
              </a:rPr>
              <a:t>   P’ (3, -1)</a:t>
            </a:r>
          </a:p>
          <a:p>
            <a:r>
              <a:rPr lang="en-US" altLang="en-US" sz="2400" dirty="0"/>
              <a:t>2. Rotate  P ‘ = 90 degree</a:t>
            </a:r>
          </a:p>
          <a:p>
            <a:r>
              <a:rPr lang="en-US" altLang="en-US" sz="2400" dirty="0"/>
              <a:t>     P’(3, -1) -- &gt; c</a:t>
            </a:r>
            <a:r>
              <a:rPr lang="en-US" altLang="en-US" sz="2400" dirty="0" smtClean="0"/>
              <a:t>os </a:t>
            </a:r>
            <a:r>
              <a:rPr lang="en-US" altLang="en-US" sz="2400" dirty="0"/>
              <a:t>90    -sin 90     3    =   0      -1    3     =   1</a:t>
            </a:r>
          </a:p>
          <a:p>
            <a:r>
              <a:rPr lang="en-US" altLang="en-US" sz="2400" dirty="0"/>
              <a:t>                           sin 90     </a:t>
            </a:r>
            <a:r>
              <a:rPr lang="en-US" altLang="en-US" sz="2400" dirty="0" smtClean="0"/>
              <a:t>cos </a:t>
            </a:r>
            <a:r>
              <a:rPr lang="en-US" altLang="en-US" sz="2400" dirty="0"/>
              <a:t>90    -1         1       0    -1         3</a:t>
            </a:r>
          </a:p>
          <a:p>
            <a:r>
              <a:rPr lang="en-US" altLang="en-US" sz="2400" dirty="0"/>
              <a:t>3. Translate back </a:t>
            </a:r>
            <a:r>
              <a:rPr lang="en-US" altLang="en-US" sz="2400" dirty="0" smtClean="0"/>
              <a:t>pivot </a:t>
            </a:r>
            <a:r>
              <a:rPr lang="en-US" altLang="en-US" sz="2400" dirty="0"/>
              <a:t>point (</a:t>
            </a:r>
            <a:r>
              <a:rPr lang="en-US" altLang="en-US" sz="2400" dirty="0" err="1"/>
              <a:t>tx</a:t>
            </a:r>
            <a:r>
              <a:rPr lang="en-US" altLang="en-US" sz="2400" dirty="0"/>
              <a:t> = 2 , ty = 2)</a:t>
            </a:r>
          </a:p>
          <a:p>
            <a:r>
              <a:rPr lang="en-US" altLang="en-US" sz="2400" dirty="0"/>
              <a:t>    </a:t>
            </a:r>
            <a:r>
              <a:rPr lang="en-US" altLang="en-US" sz="2400" dirty="0" smtClean="0"/>
              <a:t>TP(1</a:t>
            </a:r>
            <a:r>
              <a:rPr lang="en-US" altLang="en-US" sz="2400" dirty="0"/>
              <a:t>, 3 )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>
                <a:sym typeface="Wingdings" panose="05000000000000000000" pitchFamily="2" charset="2"/>
              </a:rPr>
              <a:t>(</a:t>
            </a:r>
            <a:r>
              <a:rPr lang="en-US" altLang="en-US" sz="2400" dirty="0">
                <a:sym typeface="Wingdings" panose="05000000000000000000" pitchFamily="2" charset="2"/>
              </a:rPr>
              <a:t>3, 5)</a:t>
            </a:r>
            <a:endParaRPr lang="en-US" altLang="en-US" sz="2400" dirty="0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2743200" y="4038600"/>
            <a:ext cx="20574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953000" y="4038600"/>
            <a:ext cx="4572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867400" y="3886200"/>
            <a:ext cx="1066800" cy="1371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934200" y="3886200"/>
            <a:ext cx="533400" cy="1295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7848600" y="3886200"/>
            <a:ext cx="533400" cy="1219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95A4-A03E-4208-A217-053660EFD56E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600" b="1">
                <a:solidFill>
                  <a:schemeClr val="accent2"/>
                </a:solidFill>
              </a:rPr>
              <a:t>Composite Transformation Matrix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41325" y="981075"/>
            <a:ext cx="73691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General Fixed-Point Scaling</a:t>
            </a:r>
          </a:p>
          <a:p>
            <a:r>
              <a:rPr lang="en-US" altLang="en-US" sz="2800"/>
              <a:t>	 </a:t>
            </a:r>
            <a:r>
              <a:rPr lang="en-US" altLang="en-US" sz="2000"/>
              <a:t>Operation :-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Translate (fixed point is moved to origin)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Scale with respect to origin</a:t>
            </a:r>
          </a:p>
          <a:p>
            <a:pPr lvl="2">
              <a:buFontTx/>
              <a:buAutoNum type="arabicPeriod"/>
            </a:pPr>
            <a:r>
              <a:rPr lang="en-US" altLang="en-US" sz="2000"/>
              <a:t>Translate (fixed point is returned to original position</a:t>
            </a:r>
            <a:r>
              <a:rPr lang="en-US" altLang="en-US"/>
              <a:t>)</a:t>
            </a:r>
            <a:endParaRPr lang="en-US" altLang="en-US" sz="2800"/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6107113" y="3733800"/>
            <a:ext cx="2427287" cy="1706563"/>
            <a:chOff x="3888" y="864"/>
            <a:chExt cx="1056" cy="768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3888" y="1632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5638800" y="4640263"/>
            <a:ext cx="938213" cy="1227137"/>
            <a:chOff x="4416" y="2160"/>
            <a:chExt cx="408" cy="552"/>
          </a:xfrm>
        </p:grpSpPr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>
              <a:off x="4416" y="2160"/>
              <a:ext cx="408" cy="552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596" y="2496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7620000" y="4191000"/>
            <a:ext cx="381000" cy="609600"/>
            <a:chOff x="4512" y="960"/>
            <a:chExt cx="240" cy="384"/>
          </a:xfrm>
        </p:grpSpPr>
        <p:sp>
          <p:nvSpPr>
            <p:cNvPr id="29712" name="AutoShape 16"/>
            <p:cNvSpPr>
              <a:spLocks noChangeArrowheads="1"/>
            </p:cNvSpPr>
            <p:nvPr/>
          </p:nvSpPr>
          <p:spPr bwMode="auto">
            <a:xfrm>
              <a:off x="4512" y="960"/>
              <a:ext cx="240" cy="38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1066800" y="3048000"/>
            <a:ext cx="331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T(fixed)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•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S(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scale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•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T(–fixed)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7200" y="3622675"/>
            <a:ext cx="5029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Find the matrix that represents scaling of an object with respect to any fixed point?</a:t>
            </a:r>
          </a:p>
          <a:p>
            <a:endParaRPr lang="en-US" altLang="en-US" sz="2000"/>
          </a:p>
          <a:p>
            <a:r>
              <a:rPr lang="en-US" altLang="en-US" sz="2000"/>
              <a:t>Given P(6, 8) , Sx = 2, Sy = 3 and fixed point (2, 2). Use that matrix to find P’?</a:t>
            </a:r>
          </a:p>
          <a:p>
            <a:endParaRPr lang="en-US" altLang="en-US" sz="2000"/>
          </a:p>
        </p:txBody>
      </p: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5905500" y="4572000"/>
            <a:ext cx="1866900" cy="1066800"/>
            <a:chOff x="3720" y="2880"/>
            <a:chExt cx="1176" cy="672"/>
          </a:xfrm>
        </p:grpSpPr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3720" y="3168"/>
              <a:ext cx="240" cy="384"/>
              <a:chOff x="4008" y="2184"/>
              <a:chExt cx="240" cy="384"/>
            </a:xfrm>
          </p:grpSpPr>
          <p:sp>
            <p:nvSpPr>
              <p:cNvPr id="29715" name="AutoShape 19"/>
              <p:cNvSpPr>
                <a:spLocks noChangeArrowheads="1"/>
              </p:cNvSpPr>
              <p:nvPr/>
            </p:nvSpPr>
            <p:spPr bwMode="auto">
              <a:xfrm>
                <a:off x="4008" y="2184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auto">
              <a:xfrm>
                <a:off x="4104" y="2424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3840" y="2880"/>
              <a:ext cx="1056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3" name="Group 27"/>
          <p:cNvGrpSpPr>
            <a:grpSpLocks/>
          </p:cNvGrpSpPr>
          <p:nvPr/>
        </p:nvGrpSpPr>
        <p:grpSpPr bwMode="auto">
          <a:xfrm>
            <a:off x="6172200" y="3733800"/>
            <a:ext cx="2127250" cy="1676400"/>
            <a:chOff x="3888" y="2352"/>
            <a:chExt cx="1340" cy="1056"/>
          </a:xfrm>
        </p:grpSpPr>
        <p:grpSp>
          <p:nvGrpSpPr>
            <p:cNvPr id="29704" name="Group 8"/>
            <p:cNvGrpSpPr>
              <a:grpSpLocks/>
            </p:cNvGrpSpPr>
            <p:nvPr/>
          </p:nvGrpSpPr>
          <p:grpSpPr bwMode="auto">
            <a:xfrm>
              <a:off x="4638" y="2352"/>
              <a:ext cx="590" cy="773"/>
              <a:chOff x="4416" y="2160"/>
              <a:chExt cx="408" cy="552"/>
            </a:xfrm>
          </p:grpSpPr>
          <p:sp>
            <p:nvSpPr>
              <p:cNvPr id="29705" name="AutoShape 9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408" cy="55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6" name="Oval 10"/>
              <p:cNvSpPr>
                <a:spLocks noChangeArrowheads="1"/>
              </p:cNvSpPr>
              <p:nvPr/>
            </p:nvSpPr>
            <p:spPr bwMode="auto">
              <a:xfrm>
                <a:off x="4596" y="2496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V="1">
              <a:off x="3888" y="2880"/>
              <a:ext cx="1008" cy="52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7BAA-BA53-451D-A5DE-AA531D097BBE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6863-A704-41A9-B92E-396E95EAFF1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Answer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3581400" y="990600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657600" y="1085850"/>
            <a:ext cx="12192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-t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-t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1905000" y="990600"/>
            <a:ext cx="14478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905000" y="995363"/>
            <a:ext cx="1282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0"/>
              <a:t>Sx     0      0</a:t>
            </a:r>
          </a:p>
          <a:p>
            <a:r>
              <a:rPr lang="en-US" altLang="en-US" sz="1800" b="0"/>
              <a:t> 0     Sy     0</a:t>
            </a:r>
          </a:p>
          <a:p>
            <a:r>
              <a:rPr lang="en-US" altLang="en-US" sz="1800" b="0"/>
              <a:t> 0      0      1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457200" y="990600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33400" y="1085850"/>
            <a:ext cx="12192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698625" y="1371600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352800" y="1371600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1955800" y="2190750"/>
            <a:ext cx="1778000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057400" y="2133600"/>
            <a:ext cx="1931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Sx     0 	-t</a:t>
            </a:r>
            <a:r>
              <a:rPr lang="en-US" altLang="en-US" sz="1800" b="0" baseline="-10000"/>
              <a:t>x </a:t>
            </a:r>
            <a:r>
              <a:rPr lang="en-US" altLang="en-US" sz="1800" b="0"/>
              <a:t>Sx </a:t>
            </a:r>
          </a:p>
          <a:p>
            <a:r>
              <a:rPr lang="en-US" altLang="en-US" sz="1800" b="0"/>
              <a:t>  0    Sy    -t</a:t>
            </a:r>
            <a:r>
              <a:rPr lang="en-US" altLang="en-US" sz="1800" b="0" baseline="-10000"/>
              <a:t>y </a:t>
            </a:r>
            <a:r>
              <a:rPr lang="en-US" altLang="en-US" sz="1800" b="0"/>
              <a:t>Sy</a:t>
            </a:r>
          </a:p>
          <a:p>
            <a:r>
              <a:rPr lang="en-US" altLang="en-US" sz="1800" b="0"/>
              <a:t>  0     0   	    1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81000" y="2190750"/>
            <a:ext cx="1274763" cy="10731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55613" y="2279650"/>
            <a:ext cx="120015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655763" y="2547938"/>
            <a:ext cx="352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4724400" y="2479675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593725" y="3394075"/>
            <a:ext cx="367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x =6, y = 8, Sx = 2, Sy = 3, </a:t>
            </a:r>
            <a:r>
              <a:rPr lang="en-US" altLang="en-US" sz="1800"/>
              <a:t>t</a:t>
            </a:r>
            <a:r>
              <a:rPr lang="en-US" altLang="en-US" sz="1800" baseline="-10000"/>
              <a:t>x</a:t>
            </a:r>
            <a:r>
              <a:rPr lang="en-US" altLang="en-US" sz="1600"/>
              <a:t> =2, </a:t>
            </a:r>
            <a:r>
              <a:rPr lang="en-US" altLang="en-US" sz="1800"/>
              <a:t>t</a:t>
            </a:r>
            <a:r>
              <a:rPr lang="en-US" altLang="en-US" sz="1800" baseline="-10000"/>
              <a:t>y</a:t>
            </a:r>
            <a:r>
              <a:rPr lang="en-US" altLang="en-US" sz="1600"/>
              <a:t> = 2</a:t>
            </a:r>
            <a:r>
              <a:rPr lang="en-US" altLang="en-US"/>
              <a:t>   </a:t>
            </a: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5106988" y="2209800"/>
            <a:ext cx="22082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181600" y="22860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Sx     0 	-t</a:t>
            </a:r>
            <a:r>
              <a:rPr lang="en-US" altLang="en-US" sz="1800" b="0" baseline="-10000"/>
              <a:t>x </a:t>
            </a:r>
            <a:r>
              <a:rPr lang="en-US" altLang="en-US" sz="1800" b="0"/>
              <a:t>Sx + t</a:t>
            </a:r>
            <a:r>
              <a:rPr lang="en-US" altLang="en-US" sz="1800" b="0" baseline="-10000"/>
              <a:t>x</a:t>
            </a:r>
            <a:endParaRPr lang="en-US" altLang="en-US" sz="1800" b="0"/>
          </a:p>
          <a:p>
            <a:r>
              <a:rPr lang="en-US" altLang="en-US" sz="1800" b="0"/>
              <a:t>  0    Sy    -t</a:t>
            </a:r>
            <a:r>
              <a:rPr lang="en-US" altLang="en-US" sz="1800" b="0" baseline="-10000"/>
              <a:t>y </a:t>
            </a:r>
            <a:r>
              <a:rPr lang="en-US" altLang="en-US" sz="1800" b="0"/>
              <a:t>Sy + t</a:t>
            </a:r>
            <a:r>
              <a:rPr lang="en-US" altLang="en-US" sz="1800" b="0" baseline="-10000"/>
              <a:t>y</a:t>
            </a:r>
            <a:endParaRPr lang="en-US" altLang="en-US" sz="1800" b="0"/>
          </a:p>
          <a:p>
            <a:r>
              <a:rPr lang="en-US" altLang="en-US" sz="1800" b="0"/>
              <a:t>  0     0   	    1</a:t>
            </a: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382588" y="3962400"/>
            <a:ext cx="22082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457200" y="4038600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2     0 	-2(</a:t>
            </a:r>
            <a:r>
              <a:rPr lang="en-US" altLang="en-US" sz="1800" b="0" baseline="-10000"/>
              <a:t> </a:t>
            </a:r>
            <a:r>
              <a:rPr lang="en-US" altLang="en-US" sz="1800" b="0"/>
              <a:t>2) + 2</a:t>
            </a:r>
          </a:p>
          <a:p>
            <a:r>
              <a:rPr lang="en-US" altLang="en-US" sz="1800" b="0"/>
              <a:t>0     3   	-2(3) + 2</a:t>
            </a:r>
          </a:p>
          <a:p>
            <a:r>
              <a:rPr lang="en-US" altLang="en-US" sz="1800" b="0"/>
              <a:t>0     0   	    1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2667000" y="4267200"/>
            <a:ext cx="35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3048000" y="4038600"/>
            <a:ext cx="298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</a:t>
            </a:r>
          </a:p>
          <a:p>
            <a:r>
              <a:rPr lang="en-US" altLang="en-US" sz="1800"/>
              <a:t>8</a:t>
            </a:r>
          </a:p>
          <a:p>
            <a:r>
              <a:rPr lang="en-US" altLang="en-US" sz="1800"/>
              <a:t>1</a:t>
            </a:r>
          </a:p>
        </p:txBody>
      </p:sp>
      <p:sp>
        <p:nvSpPr>
          <p:cNvPr id="37922" name="AutoShape 34"/>
          <p:cNvSpPr>
            <a:spLocks noChangeArrowheads="1"/>
          </p:cNvSpPr>
          <p:nvPr/>
        </p:nvSpPr>
        <p:spPr bwMode="auto">
          <a:xfrm>
            <a:off x="2971800" y="4038600"/>
            <a:ext cx="4572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3733800" y="4267200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7924" name="AutoShape 36"/>
          <p:cNvSpPr>
            <a:spLocks noChangeArrowheads="1"/>
          </p:cNvSpPr>
          <p:nvPr/>
        </p:nvSpPr>
        <p:spPr bwMode="auto">
          <a:xfrm>
            <a:off x="4116388" y="3962400"/>
            <a:ext cx="6080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191000" y="4038600"/>
            <a:ext cx="533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10     20 1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2E0D-BECD-46F9-8649-A98A8DE06E83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6863-A704-41A9-B92E-396E95EAFF1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5724525" y="3505200"/>
            <a:ext cx="2505075" cy="2130425"/>
            <a:chOff x="3888" y="864"/>
            <a:chExt cx="1056" cy="768"/>
          </a:xfrm>
        </p:grpSpPr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3888" y="1632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</a:rPr>
              <a:t>Composite Transformation Matrix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41325" y="1057275"/>
            <a:ext cx="75247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General Scaling Direction</a:t>
            </a:r>
          </a:p>
          <a:p>
            <a:r>
              <a:rPr lang="en-US" altLang="en-US" sz="2800"/>
              <a:t>	 </a:t>
            </a:r>
            <a:r>
              <a:rPr lang="en-US" altLang="en-US" sz="2000"/>
              <a:t>Operation :-</a:t>
            </a:r>
          </a:p>
          <a:p>
            <a:r>
              <a:rPr lang="en-US" altLang="en-US" sz="2000"/>
              <a:t>		1.  Rotate (scaling direction align with the coordinate axes)</a:t>
            </a:r>
          </a:p>
          <a:p>
            <a:r>
              <a:rPr lang="en-US" altLang="en-US" sz="2000"/>
              <a:t>		2.  Scale with respect to origin</a:t>
            </a:r>
          </a:p>
          <a:p>
            <a:r>
              <a:rPr lang="en-US" altLang="en-US" sz="2000"/>
              <a:t>		3.  Rotate (scaling direction is returned to original position</a:t>
            </a:r>
            <a:r>
              <a:rPr lang="en-US" altLang="en-US"/>
              <a:t>)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685800" y="3276600"/>
            <a:ext cx="47482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R(–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  <a:r>
              <a:rPr lang="en-US" altLang="en-US" sz="2000"/>
              <a:t>) </a:t>
            </a:r>
            <a:r>
              <a:rPr lang="en-US" altLang="en-US" sz="2000">
                <a:cs typeface="Times New Roman" panose="02020603050405020304" pitchFamily="18" charset="0"/>
              </a:rPr>
              <a:t>• </a:t>
            </a:r>
            <a:r>
              <a:rPr lang="en-US" altLang="en-US" sz="2000"/>
              <a:t>S(</a:t>
            </a:r>
            <a:r>
              <a:rPr lang="en-US" altLang="en-US" sz="2000">
                <a:sym typeface="Symbol" panose="05050102010706020507" pitchFamily="18" charset="2"/>
              </a:rPr>
              <a:t>scale</a:t>
            </a:r>
            <a:r>
              <a:rPr lang="en-US" altLang="en-US" sz="2000"/>
              <a:t>) </a:t>
            </a:r>
            <a:r>
              <a:rPr lang="en-US" altLang="en-US" sz="2000">
                <a:cs typeface="Times New Roman" panose="02020603050405020304" pitchFamily="18" charset="0"/>
              </a:rPr>
              <a:t>• </a:t>
            </a:r>
            <a:r>
              <a:rPr lang="en-US" altLang="en-US" sz="2000"/>
              <a:t>R(</a:t>
            </a:r>
            <a:r>
              <a:rPr lang="en-US" altLang="en-US" sz="2000">
                <a:sym typeface="Symbol" panose="05050102010706020507" pitchFamily="18" charset="2"/>
              </a:rPr>
              <a:t></a:t>
            </a:r>
            <a:r>
              <a:rPr lang="en-US" altLang="en-US" sz="2000"/>
              <a:t>)</a:t>
            </a:r>
          </a:p>
          <a:p>
            <a:endParaRPr lang="en-US" altLang="en-US" sz="2000"/>
          </a:p>
          <a:p>
            <a:r>
              <a:rPr lang="en-US" altLang="en-US" sz="2000"/>
              <a:t>Find the composite transformation matrix</a:t>
            </a:r>
          </a:p>
          <a:p>
            <a:r>
              <a:rPr lang="en-US" altLang="en-US" sz="2000"/>
              <a:t>by yourself !! </a:t>
            </a:r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5181600" y="4038600"/>
            <a:ext cx="1198563" cy="1570038"/>
          </a:xfrm>
          <a:custGeom>
            <a:avLst/>
            <a:gdLst>
              <a:gd name="T0" fmla="*/ 192 w 409"/>
              <a:gd name="T1" fmla="*/ 814 h 814"/>
              <a:gd name="T2" fmla="*/ 0 w 409"/>
              <a:gd name="T3" fmla="*/ 414 h 814"/>
              <a:gd name="T4" fmla="*/ 196 w 409"/>
              <a:gd name="T5" fmla="*/ 0 h 814"/>
              <a:gd name="T6" fmla="*/ 409 w 409"/>
              <a:gd name="T7" fmla="*/ 414 h 814"/>
              <a:gd name="T8" fmla="*/ 192 w 409"/>
              <a:gd name="T9" fmla="*/ 81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9" h="814">
                <a:moveTo>
                  <a:pt x="192" y="814"/>
                </a:moveTo>
                <a:lnTo>
                  <a:pt x="0" y="414"/>
                </a:lnTo>
                <a:lnTo>
                  <a:pt x="196" y="0"/>
                </a:lnTo>
                <a:lnTo>
                  <a:pt x="409" y="414"/>
                </a:lnTo>
                <a:lnTo>
                  <a:pt x="192" y="814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86" name="Group 42"/>
          <p:cNvGrpSpPr>
            <a:grpSpLocks/>
          </p:cNvGrpSpPr>
          <p:nvPr/>
        </p:nvGrpSpPr>
        <p:grpSpPr bwMode="auto">
          <a:xfrm>
            <a:off x="5715000" y="4267200"/>
            <a:ext cx="1219200" cy="2209800"/>
            <a:chOff x="3600" y="2688"/>
            <a:chExt cx="768" cy="1392"/>
          </a:xfrm>
        </p:grpSpPr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rot="309698">
              <a:off x="3600" y="3552"/>
              <a:ext cx="672" cy="528"/>
            </a:xfrm>
            <a:prstGeom prst="line">
              <a:avLst/>
            </a:prstGeom>
            <a:noFill/>
            <a:ln w="25400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 rot="139010" flipV="1">
              <a:off x="3600" y="2688"/>
              <a:ext cx="768" cy="864"/>
            </a:xfrm>
            <a:prstGeom prst="line">
              <a:avLst/>
            </a:prstGeom>
            <a:noFill/>
            <a:ln w="19050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Freeform 32"/>
            <p:cNvSpPr>
              <a:spLocks/>
            </p:cNvSpPr>
            <p:nvPr/>
          </p:nvSpPr>
          <p:spPr bwMode="auto">
            <a:xfrm rot="93968">
              <a:off x="3600" y="3168"/>
              <a:ext cx="336" cy="384"/>
            </a:xfrm>
            <a:custGeom>
              <a:avLst/>
              <a:gdLst>
                <a:gd name="T0" fmla="*/ 0 w 288"/>
                <a:gd name="T1" fmla="*/ 288 h 288"/>
                <a:gd name="T2" fmla="*/ 0 w 288"/>
                <a:gd name="T3" fmla="*/ 0 h 288"/>
                <a:gd name="T4" fmla="*/ 288 w 288"/>
                <a:gd name="T5" fmla="*/ 0 h 288"/>
                <a:gd name="T6" fmla="*/ 288 w 288"/>
                <a:gd name="T7" fmla="*/ 288 h 288"/>
                <a:gd name="T8" fmla="*/ 0 w 288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0" y="0"/>
                  </a:ln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06" name="Group 62"/>
          <p:cNvGrpSpPr>
            <a:grpSpLocks/>
          </p:cNvGrpSpPr>
          <p:nvPr/>
        </p:nvGrpSpPr>
        <p:grpSpPr bwMode="auto">
          <a:xfrm>
            <a:off x="5638800" y="3962400"/>
            <a:ext cx="1198563" cy="2514600"/>
            <a:chOff x="3552" y="2496"/>
            <a:chExt cx="755" cy="1584"/>
          </a:xfrm>
        </p:grpSpPr>
        <p:grpSp>
          <p:nvGrpSpPr>
            <p:cNvPr id="31802" name="Group 58"/>
            <p:cNvGrpSpPr>
              <a:grpSpLocks/>
            </p:cNvGrpSpPr>
            <p:nvPr/>
          </p:nvGrpSpPr>
          <p:grpSpPr bwMode="auto">
            <a:xfrm>
              <a:off x="3552" y="2496"/>
              <a:ext cx="755" cy="1584"/>
              <a:chOff x="3552" y="2496"/>
              <a:chExt cx="755" cy="1584"/>
            </a:xfrm>
          </p:grpSpPr>
          <p:sp>
            <p:nvSpPr>
              <p:cNvPr id="31782" name="Freeform 38"/>
              <p:cNvSpPr>
                <a:spLocks/>
              </p:cNvSpPr>
              <p:nvPr/>
            </p:nvSpPr>
            <p:spPr bwMode="auto">
              <a:xfrm rot="2601918">
                <a:off x="3552" y="2688"/>
                <a:ext cx="755" cy="989"/>
              </a:xfrm>
              <a:custGeom>
                <a:avLst/>
                <a:gdLst>
                  <a:gd name="T0" fmla="*/ 192 w 409"/>
                  <a:gd name="T1" fmla="*/ 814 h 814"/>
                  <a:gd name="T2" fmla="*/ 0 w 409"/>
                  <a:gd name="T3" fmla="*/ 414 h 814"/>
                  <a:gd name="T4" fmla="*/ 196 w 409"/>
                  <a:gd name="T5" fmla="*/ 0 h 814"/>
                  <a:gd name="T6" fmla="*/ 409 w 409"/>
                  <a:gd name="T7" fmla="*/ 414 h 814"/>
                  <a:gd name="T8" fmla="*/ 192 w 409"/>
                  <a:gd name="T9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814">
                    <a:moveTo>
                      <a:pt x="192" y="814"/>
                    </a:moveTo>
                    <a:lnTo>
                      <a:pt x="0" y="414"/>
                    </a:lnTo>
                    <a:lnTo>
                      <a:pt x="196" y="0"/>
                    </a:lnTo>
                    <a:lnTo>
                      <a:pt x="409" y="414"/>
                    </a:lnTo>
                    <a:lnTo>
                      <a:pt x="192" y="814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Line 40"/>
              <p:cNvSpPr>
                <a:spLocks noChangeShapeType="1"/>
              </p:cNvSpPr>
              <p:nvPr/>
            </p:nvSpPr>
            <p:spPr bwMode="auto">
              <a:xfrm rot="309698">
                <a:off x="3600" y="3552"/>
                <a:ext cx="672" cy="528"/>
              </a:xfrm>
              <a:prstGeom prst="line">
                <a:avLst/>
              </a:prstGeom>
              <a:noFill/>
              <a:ln w="25400">
                <a:solidFill>
                  <a:srgbClr val="99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Line 41"/>
              <p:cNvSpPr>
                <a:spLocks noChangeShapeType="1"/>
              </p:cNvSpPr>
              <p:nvPr/>
            </p:nvSpPr>
            <p:spPr bwMode="auto">
              <a:xfrm rot="2602732" flipV="1">
                <a:off x="3984" y="2496"/>
                <a:ext cx="1" cy="1200"/>
              </a:xfrm>
              <a:prstGeom prst="line">
                <a:avLst/>
              </a:prstGeom>
              <a:noFill/>
              <a:ln w="9525">
                <a:solidFill>
                  <a:srgbClr val="99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03" name="Arc 59"/>
            <p:cNvSpPr>
              <a:spLocks/>
            </p:cNvSpPr>
            <p:nvPr/>
          </p:nvSpPr>
          <p:spPr bwMode="auto">
            <a:xfrm flipV="1">
              <a:off x="3984" y="3600"/>
              <a:ext cx="144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Arc 60"/>
            <p:cNvSpPr>
              <a:spLocks/>
            </p:cNvSpPr>
            <p:nvPr/>
          </p:nvSpPr>
          <p:spPr bwMode="auto">
            <a:xfrm>
              <a:off x="3696" y="2544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810" name="Group 66"/>
          <p:cNvGrpSpPr>
            <a:grpSpLocks/>
          </p:cNvGrpSpPr>
          <p:nvPr/>
        </p:nvGrpSpPr>
        <p:grpSpPr bwMode="auto">
          <a:xfrm>
            <a:off x="5486400" y="4038600"/>
            <a:ext cx="1600200" cy="1981200"/>
            <a:chOff x="3456" y="2544"/>
            <a:chExt cx="1008" cy="1248"/>
          </a:xfrm>
        </p:grpSpPr>
        <p:grpSp>
          <p:nvGrpSpPr>
            <p:cNvPr id="31807" name="Group 63"/>
            <p:cNvGrpSpPr>
              <a:grpSpLocks/>
            </p:cNvGrpSpPr>
            <p:nvPr/>
          </p:nvGrpSpPr>
          <p:grpSpPr bwMode="auto">
            <a:xfrm>
              <a:off x="3456" y="2544"/>
              <a:ext cx="672" cy="1248"/>
              <a:chOff x="2160" y="2544"/>
              <a:chExt cx="672" cy="1248"/>
            </a:xfrm>
          </p:grpSpPr>
          <p:sp>
            <p:nvSpPr>
              <p:cNvPr id="31777" name="Freeform 33"/>
              <p:cNvSpPr>
                <a:spLocks/>
              </p:cNvSpPr>
              <p:nvPr/>
            </p:nvSpPr>
            <p:spPr bwMode="auto">
              <a:xfrm rot="-2551372">
                <a:off x="2160" y="3120"/>
                <a:ext cx="336" cy="384"/>
              </a:xfrm>
              <a:custGeom>
                <a:avLst/>
                <a:gdLst>
                  <a:gd name="T0" fmla="*/ 0 w 288"/>
                  <a:gd name="T1" fmla="*/ 288 h 288"/>
                  <a:gd name="T2" fmla="*/ 0 w 288"/>
                  <a:gd name="T3" fmla="*/ 0 h 288"/>
                  <a:gd name="T4" fmla="*/ 288 w 288"/>
                  <a:gd name="T5" fmla="*/ 0 h 288"/>
                  <a:gd name="T6" fmla="*/ 288 w 288"/>
                  <a:gd name="T7" fmla="*/ 288 h 288"/>
                  <a:gd name="T8" fmla="*/ 0 w 288"/>
                  <a:gd name="T9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" h="288">
                    <a:moveTo>
                      <a:pt x="0" y="288"/>
                    </a:moveTo>
                    <a:lnTo>
                      <a:pt x="0" y="0"/>
                    </a:lnTo>
                    <a:lnTo>
                      <a:pt x="288" y="0"/>
                    </a:lnTo>
                    <a:lnTo>
                      <a:pt x="288" y="288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Arc 52"/>
              <p:cNvSpPr>
                <a:spLocks/>
              </p:cNvSpPr>
              <p:nvPr/>
            </p:nvSpPr>
            <p:spPr bwMode="auto">
              <a:xfrm flipV="1">
                <a:off x="2688" y="3600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7" name="Arc 53"/>
              <p:cNvSpPr>
                <a:spLocks/>
              </p:cNvSpPr>
              <p:nvPr/>
            </p:nvSpPr>
            <p:spPr bwMode="auto">
              <a:xfrm>
                <a:off x="2448" y="2544"/>
                <a:ext cx="288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CC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08" name="Line 64"/>
            <p:cNvSpPr>
              <a:spLocks noChangeShapeType="1"/>
            </p:cNvSpPr>
            <p:nvPr/>
          </p:nvSpPr>
          <p:spPr bwMode="auto">
            <a:xfrm>
              <a:off x="3600" y="3552"/>
              <a:ext cx="864" cy="0"/>
            </a:xfrm>
            <a:prstGeom prst="line">
              <a:avLst/>
            </a:prstGeom>
            <a:noFill/>
            <a:ln w="12700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Line 65"/>
            <p:cNvSpPr>
              <a:spLocks noChangeShapeType="1"/>
            </p:cNvSpPr>
            <p:nvPr/>
          </p:nvSpPr>
          <p:spPr bwMode="auto">
            <a:xfrm flipV="1">
              <a:off x="3600" y="2592"/>
              <a:ext cx="0" cy="960"/>
            </a:xfrm>
            <a:prstGeom prst="line">
              <a:avLst/>
            </a:prstGeom>
            <a:noFill/>
            <a:ln w="12700">
              <a:solidFill>
                <a:srgbClr val="99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B093-B432-4CAB-A9F7-083F1DAB0F68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581400" y="990600"/>
            <a:ext cx="15240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581400" y="10668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0"/>
              <a:t>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  -sin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0</a:t>
            </a:r>
          </a:p>
          <a:p>
            <a:r>
              <a:rPr lang="en-US" altLang="en-US" sz="1800" b="0"/>
              <a:t>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   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0</a:t>
            </a:r>
          </a:p>
          <a:p>
            <a:r>
              <a:rPr lang="en-US" altLang="en-US" sz="1800" b="0"/>
              <a:t>  0         0       1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905000" y="990600"/>
            <a:ext cx="14478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0"/>
              <a:t>Sx     0      0</a:t>
            </a:r>
          </a:p>
          <a:p>
            <a:r>
              <a:rPr lang="en-US" altLang="en-US" sz="1800" b="0"/>
              <a:t> 0     Sy     0</a:t>
            </a:r>
          </a:p>
          <a:p>
            <a:r>
              <a:rPr lang="en-US" altLang="en-US" sz="1800" b="0"/>
              <a:t> 0      0      1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57200" y="990600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981200" y="1143000"/>
            <a:ext cx="12192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698625" y="1371600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352800" y="1371600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98525" y="422275"/>
            <a:ext cx="344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         .        T         .       R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1905000" y="2362200"/>
            <a:ext cx="17526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81200" y="2438400"/>
            <a:ext cx="2971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0"/>
              <a:t>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  -sin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t</a:t>
            </a:r>
            <a:r>
              <a:rPr lang="en-US" altLang="en-US" sz="1800" b="0" baseline="-10000"/>
              <a:t>x</a:t>
            </a:r>
            <a:endParaRPr lang="en-US" altLang="en-US" sz="1800" b="0"/>
          </a:p>
          <a:p>
            <a:r>
              <a:rPr lang="en-US" altLang="en-US" sz="1800" b="0"/>
              <a:t>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   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1800" b="0"/>
              <a:t>  t</a:t>
            </a:r>
            <a:r>
              <a:rPr lang="en-US" altLang="en-US" sz="1800" b="0" baseline="-10000"/>
              <a:t>y</a:t>
            </a:r>
            <a:endParaRPr lang="en-US" altLang="en-US" sz="1800" b="0"/>
          </a:p>
          <a:p>
            <a:r>
              <a:rPr lang="en-US" altLang="en-US" sz="1800" b="0"/>
              <a:t>  0         0       1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57200" y="2438400"/>
            <a:ext cx="1282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0"/>
              <a:t>Sx     0      0</a:t>
            </a:r>
          </a:p>
          <a:p>
            <a:r>
              <a:rPr lang="en-US" altLang="en-US" sz="1800" b="0"/>
              <a:t> 0     Sy     0</a:t>
            </a:r>
          </a:p>
          <a:p>
            <a:r>
              <a:rPr lang="en-US" altLang="en-US" sz="1800" b="0"/>
              <a:t> 0      0      1</a:t>
            </a: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457200" y="2362200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698625" y="2743200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33400" y="3733800"/>
            <a:ext cx="3048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Sxcos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 	</a:t>
            </a:r>
            <a:r>
              <a:rPr lang="en-US" altLang="en-US" sz="1800" b="0"/>
              <a:t>Sx(-sin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)	   </a:t>
            </a:r>
            <a:r>
              <a:rPr lang="en-US" altLang="en-US" sz="1800" b="0"/>
              <a:t>Sx t</a:t>
            </a:r>
            <a:r>
              <a:rPr lang="en-US" altLang="en-US" sz="1800" b="0" baseline="-10000"/>
              <a:t>x</a:t>
            </a:r>
            <a:r>
              <a:rPr lang="en-US" altLang="en-US" sz="1800" b="0"/>
              <a:t>      Sy sin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	</a:t>
            </a:r>
            <a:r>
              <a:rPr lang="en-US" altLang="en-US" sz="1800" b="0"/>
              <a:t> Sy cos</a:t>
            </a:r>
            <a:r>
              <a:rPr lang="en-US" altLang="en-US" sz="1800" b="0">
                <a:cs typeface="Times New Roman" panose="02020603050405020304" pitchFamily="18" charset="0"/>
                <a:sym typeface="Symbol" panose="05050102010706020507" pitchFamily="18" charset="2"/>
              </a:rPr>
              <a:t>     </a:t>
            </a:r>
            <a:r>
              <a:rPr lang="en-US" altLang="en-US" sz="1800" b="0"/>
              <a:t>Sy t</a:t>
            </a:r>
            <a:r>
              <a:rPr lang="en-US" altLang="en-US" sz="1800" b="0" baseline="-10000"/>
              <a:t>y</a:t>
            </a:r>
            <a:r>
              <a:rPr lang="en-US" altLang="en-US" sz="1800" b="0"/>
              <a:t> </a:t>
            </a:r>
          </a:p>
          <a:p>
            <a:r>
              <a:rPr lang="en-US" altLang="en-US" sz="1800" b="0"/>
              <a:t>    0                0              1</a:t>
            </a:r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533400" y="3657600"/>
            <a:ext cx="27432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1646-8198-49E9-B738-48AC481A34C0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0">
                <a:solidFill>
                  <a:schemeClr val="accent2"/>
                </a:solidFill>
              </a:rPr>
              <a:t>Other transformations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0"/>
              <a:t>Reflection:</a:t>
            </a:r>
          </a:p>
          <a:p>
            <a:pPr>
              <a:spcBef>
                <a:spcPct val="20000"/>
              </a:spcBef>
            </a:pPr>
            <a:endParaRPr lang="en-US" altLang="en-US" sz="3200" b="0"/>
          </a:p>
          <a:p>
            <a:pPr>
              <a:spcBef>
                <a:spcPct val="20000"/>
              </a:spcBef>
            </a:pPr>
            <a:r>
              <a:rPr lang="en-US" altLang="en-US" sz="3200" b="0"/>
              <a:t>		    x-axis				y-axis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762000" y="2362200"/>
            <a:ext cx="3276600" cy="2895600"/>
            <a:chOff x="336" y="1296"/>
            <a:chExt cx="2064" cy="1824"/>
          </a:xfrm>
        </p:grpSpPr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143000" y="2768600"/>
          <a:ext cx="774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6" name="Equation" r:id="rId3" imgW="774360" imgH="711000" progId="Equation.3">
                  <p:embed/>
                </p:oleObj>
              </mc:Choice>
              <mc:Fallback>
                <p:oleObj name="Equation" r:id="rId3" imgW="77436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68600"/>
                        <a:ext cx="774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5029200" y="2362200"/>
            <a:ext cx="3276600" cy="2895600"/>
            <a:chOff x="336" y="1296"/>
            <a:chExt cx="2064" cy="1824"/>
          </a:xfrm>
        </p:grpSpPr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6997700" y="4114800"/>
          <a:ext cx="774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5" imgW="774360" imgH="711000" progId="Equation.3">
                  <p:embed/>
                </p:oleObj>
              </mc:Choice>
              <mc:Fallback>
                <p:oleObj name="Equation" r:id="rId5" imgW="77436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0" y="4114800"/>
                        <a:ext cx="774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2743200" y="2819400"/>
            <a:ext cx="685800" cy="685800"/>
            <a:chOff x="1842" y="2508"/>
            <a:chExt cx="432" cy="432"/>
          </a:xfrm>
        </p:grpSpPr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Oval 18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7" name="Group 19"/>
          <p:cNvGrpSpPr>
            <a:grpSpLocks/>
          </p:cNvGrpSpPr>
          <p:nvPr/>
        </p:nvGrpSpPr>
        <p:grpSpPr bwMode="auto">
          <a:xfrm flipV="1">
            <a:off x="2743200" y="4114800"/>
            <a:ext cx="685800" cy="685800"/>
            <a:chOff x="1842" y="2508"/>
            <a:chExt cx="432" cy="432"/>
          </a:xfrm>
        </p:grpSpPr>
        <p:sp>
          <p:nvSpPr>
            <p:cNvPr id="32788" name="Oval 20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Oval 22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Oval 23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Oval 24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Oval 25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7010400" y="2819400"/>
            <a:ext cx="685800" cy="685800"/>
            <a:chOff x="1842" y="2508"/>
            <a:chExt cx="432" cy="432"/>
          </a:xfrm>
        </p:grpSpPr>
        <p:sp>
          <p:nvSpPr>
            <p:cNvPr id="32795" name="Oval 27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Oval 29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Oval 30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Oval 31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Oval 32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01" name="Group 33"/>
          <p:cNvGrpSpPr>
            <a:grpSpLocks/>
          </p:cNvGrpSpPr>
          <p:nvPr/>
        </p:nvGrpSpPr>
        <p:grpSpPr bwMode="auto">
          <a:xfrm flipH="1">
            <a:off x="5562600" y="2819400"/>
            <a:ext cx="685800" cy="685800"/>
            <a:chOff x="1842" y="2508"/>
            <a:chExt cx="432" cy="432"/>
          </a:xfrm>
        </p:grpSpPr>
        <p:sp>
          <p:nvSpPr>
            <p:cNvPr id="32802" name="Oval 34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Oval 36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Oval 37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Oval 39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CB3E-FE9A-4C83-B1B5-BCF0925ED5BE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0">
                <a:solidFill>
                  <a:schemeClr val="tx2"/>
                </a:solidFill>
              </a:rPr>
              <a:t>Other transformations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0"/>
              <a:t>Reflection:</a:t>
            </a:r>
          </a:p>
          <a:p>
            <a:pPr>
              <a:spcBef>
                <a:spcPct val="20000"/>
              </a:spcBef>
            </a:pPr>
            <a:endParaRPr lang="en-US" altLang="en-US" sz="3200" b="0"/>
          </a:p>
          <a:p>
            <a:pPr>
              <a:spcBef>
                <a:spcPct val="20000"/>
              </a:spcBef>
            </a:pPr>
            <a:r>
              <a:rPr lang="en-US" altLang="en-US" sz="3200" b="0"/>
              <a:t>		     origin			            line x=y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762000" y="2362200"/>
            <a:ext cx="3276600" cy="2895600"/>
            <a:chOff x="336" y="1296"/>
            <a:chExt cx="2064" cy="1824"/>
          </a:xfrm>
        </p:grpSpPr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143000" y="2692400"/>
          <a:ext cx="850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3" imgW="850680" imgH="711000" progId="Equation.3">
                  <p:embed/>
                </p:oleObj>
              </mc:Choice>
              <mc:Fallback>
                <p:oleObj name="Equation" r:id="rId3" imgW="85068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92400"/>
                        <a:ext cx="850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5029200" y="2362200"/>
            <a:ext cx="3276600" cy="2895600"/>
            <a:chOff x="336" y="1296"/>
            <a:chExt cx="2064" cy="1824"/>
          </a:xfrm>
        </p:grpSpPr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5486400" y="2667000"/>
          <a:ext cx="685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667000"/>
                        <a:ext cx="685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4" name="Group 12"/>
          <p:cNvGrpSpPr>
            <a:grpSpLocks/>
          </p:cNvGrpSpPr>
          <p:nvPr/>
        </p:nvGrpSpPr>
        <p:grpSpPr bwMode="auto">
          <a:xfrm rot="2866306">
            <a:off x="2438400" y="3048000"/>
            <a:ext cx="685800" cy="685800"/>
            <a:chOff x="1842" y="2508"/>
            <a:chExt cx="432" cy="432"/>
          </a:xfrm>
        </p:grpSpPr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6705600" y="2362200"/>
            <a:ext cx="685800" cy="685800"/>
            <a:chOff x="1842" y="2508"/>
            <a:chExt cx="432" cy="432"/>
          </a:xfrm>
        </p:grpSpPr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Oval 25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18" name="Group 26"/>
          <p:cNvGrpSpPr>
            <a:grpSpLocks/>
          </p:cNvGrpSpPr>
          <p:nvPr/>
        </p:nvGrpSpPr>
        <p:grpSpPr bwMode="auto">
          <a:xfrm rot="2866306" flipH="1" flipV="1">
            <a:off x="1600200" y="3886200"/>
            <a:ext cx="685800" cy="685800"/>
            <a:chOff x="1842" y="2508"/>
            <a:chExt cx="432" cy="432"/>
          </a:xfrm>
        </p:grpSpPr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Freeform 28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5" name="Line 33"/>
          <p:cNvSpPr>
            <a:spLocks noChangeShapeType="1"/>
          </p:cNvSpPr>
          <p:nvPr/>
        </p:nvSpPr>
        <p:spPr bwMode="auto">
          <a:xfrm flipV="1">
            <a:off x="5181600" y="2362200"/>
            <a:ext cx="2895600" cy="2895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26" name="Group 34"/>
          <p:cNvGrpSpPr>
            <a:grpSpLocks/>
          </p:cNvGrpSpPr>
          <p:nvPr/>
        </p:nvGrpSpPr>
        <p:grpSpPr bwMode="auto">
          <a:xfrm rot="5400000" flipH="1">
            <a:off x="7391400" y="3048000"/>
            <a:ext cx="685800" cy="685800"/>
            <a:chOff x="1842" y="2508"/>
            <a:chExt cx="432" cy="432"/>
          </a:xfrm>
        </p:grpSpPr>
        <p:sp>
          <p:nvSpPr>
            <p:cNvPr id="33827" name="Oval 35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Freeform 36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A93-3DD2-4BE2-B3F3-44CBF0596F86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0">
                <a:solidFill>
                  <a:schemeClr val="tx2"/>
                </a:solidFill>
              </a:rPr>
              <a:t>Other transformations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b="0"/>
              <a:t>Shear:</a:t>
            </a:r>
          </a:p>
          <a:p>
            <a:pPr>
              <a:spcBef>
                <a:spcPct val="20000"/>
              </a:spcBef>
            </a:pPr>
            <a:endParaRPr lang="en-US" altLang="en-US" sz="3200" b="0"/>
          </a:p>
          <a:p>
            <a:pPr>
              <a:spcBef>
                <a:spcPct val="20000"/>
              </a:spcBef>
            </a:pPr>
            <a:r>
              <a:rPr lang="en-US" altLang="en-US" sz="3200" b="0"/>
              <a:t>		x-direction			         y-direction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762000" y="2362200"/>
            <a:ext cx="3276600" cy="2895600"/>
            <a:chOff x="336" y="1296"/>
            <a:chExt cx="2064" cy="1824"/>
          </a:xfrm>
        </p:grpSpPr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168400" y="2667000"/>
          <a:ext cx="812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3" imgW="812520" imgH="711000" progId="Equation.3">
                  <p:embed/>
                </p:oleObj>
              </mc:Choice>
              <mc:Fallback>
                <p:oleObj name="Equation" r:id="rId3" imgW="81252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667000"/>
                        <a:ext cx="812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362200" y="3124200"/>
            <a:ext cx="685800" cy="685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2362200" y="3124200"/>
            <a:ext cx="990600" cy="685800"/>
          </a:xfrm>
          <a:prstGeom prst="parallelogram">
            <a:avLst>
              <a:gd name="adj" fmla="val 43521"/>
            </a:avLst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5029200" y="2362200"/>
            <a:ext cx="3276600" cy="2895600"/>
            <a:chOff x="336" y="1296"/>
            <a:chExt cx="2064" cy="1824"/>
          </a:xfrm>
        </p:grpSpPr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1344" y="1296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336" y="2208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6629400" y="3124200"/>
            <a:ext cx="685800" cy="685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410200" y="2692400"/>
          <a:ext cx="812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5" imgW="812520" imgH="711000" progId="Equation.3">
                  <p:embed/>
                </p:oleObj>
              </mc:Choice>
              <mc:Fallback>
                <p:oleObj name="Equation" r:id="rId5" imgW="812520" imgH="711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92400"/>
                        <a:ext cx="812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AutoShape 15"/>
          <p:cNvSpPr>
            <a:spLocks noChangeArrowheads="1"/>
          </p:cNvSpPr>
          <p:nvPr/>
        </p:nvSpPr>
        <p:spPr bwMode="auto">
          <a:xfrm rot="5400000" flipH="1">
            <a:off x="6477000" y="2971800"/>
            <a:ext cx="990600" cy="685800"/>
          </a:xfrm>
          <a:prstGeom prst="parallelogram">
            <a:avLst>
              <a:gd name="adj" fmla="val 43521"/>
            </a:avLst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ED98-B90A-41AD-B1C6-C3E252490079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3048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>
                <a:solidFill>
                  <a:schemeClr val="accent2"/>
                </a:solidFill>
              </a:rPr>
              <a:t>Coordinate System Transformations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9200" indent="-304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300" indent="-266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66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667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667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667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667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We often need to transform points from one coordinate system to another: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We might model an object in non-Cartesian space (polar)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Objects may be described in their own local system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Other reasons: textures, display, etc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828800" y="3581400"/>
            <a:ext cx="1752600" cy="1752600"/>
            <a:chOff x="528" y="2256"/>
            <a:chExt cx="1104" cy="1104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624" y="2352"/>
              <a:ext cx="912" cy="91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Oval 6"/>
            <p:cNvSpPr>
              <a:spLocks noChangeArrowheads="1"/>
            </p:cNvSpPr>
            <p:nvPr/>
          </p:nvSpPr>
          <p:spPr bwMode="auto">
            <a:xfrm>
              <a:off x="720" y="2448"/>
              <a:ext cx="720" cy="7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auto">
            <a:xfrm>
              <a:off x="816" y="2544"/>
              <a:ext cx="528" cy="52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912" y="2640"/>
              <a:ext cx="336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1008" y="2736"/>
              <a:ext cx="144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1083" y="2256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528" y="2805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924550" y="3595688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5010150" y="4433888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5924550" y="3276600"/>
            <a:ext cx="990600" cy="1052513"/>
            <a:chOff x="2976" y="2025"/>
            <a:chExt cx="624" cy="663"/>
          </a:xfrm>
        </p:grpSpPr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2976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3168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57" name="Group 17"/>
            <p:cNvGrpSpPr>
              <a:grpSpLocks/>
            </p:cNvGrpSpPr>
            <p:nvPr/>
          </p:nvGrpSpPr>
          <p:grpSpPr bwMode="auto">
            <a:xfrm rot="-2689735">
              <a:off x="3072" y="2025"/>
              <a:ext cx="432" cy="432"/>
              <a:chOff x="1842" y="2508"/>
              <a:chExt cx="432" cy="432"/>
            </a:xfrm>
          </p:grpSpPr>
          <p:sp>
            <p:nvSpPr>
              <p:cNvPr id="35858" name="Oval 18"/>
              <p:cNvSpPr>
                <a:spLocks noChangeArrowheads="1"/>
              </p:cNvSpPr>
              <p:nvPr/>
            </p:nvSpPr>
            <p:spPr bwMode="auto">
              <a:xfrm>
                <a:off x="1842" y="2508"/>
                <a:ext cx="432" cy="4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9" name="Freeform 19"/>
              <p:cNvSpPr>
                <a:spLocks/>
              </p:cNvSpPr>
              <p:nvPr/>
            </p:nvSpPr>
            <p:spPr bwMode="auto">
              <a:xfrm>
                <a:off x="1950" y="2796"/>
                <a:ext cx="224" cy="56"/>
              </a:xfrm>
              <a:custGeom>
                <a:avLst/>
                <a:gdLst>
                  <a:gd name="T0" fmla="*/ 16 w 224"/>
                  <a:gd name="T1" fmla="*/ 8 h 56"/>
                  <a:gd name="T2" fmla="*/ 112 w 224"/>
                  <a:gd name="T3" fmla="*/ 56 h 56"/>
                  <a:gd name="T4" fmla="*/ 208 w 224"/>
                  <a:gd name="T5" fmla="*/ 8 h 56"/>
                  <a:gd name="T6" fmla="*/ 16 w 224"/>
                  <a:gd name="T7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56">
                    <a:moveTo>
                      <a:pt x="16" y="8"/>
                    </a:moveTo>
                    <a:cubicBezTo>
                      <a:pt x="0" y="16"/>
                      <a:pt x="80" y="56"/>
                      <a:pt x="112" y="56"/>
                    </a:cubicBezTo>
                    <a:cubicBezTo>
                      <a:pt x="144" y="56"/>
                      <a:pt x="224" y="16"/>
                      <a:pt x="208" y="8"/>
                    </a:cubicBezTo>
                    <a:cubicBezTo>
                      <a:pt x="192" y="0"/>
                      <a:pt x="32" y="0"/>
                      <a:pt x="16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Oval 20"/>
              <p:cNvSpPr>
                <a:spLocks noChangeArrowheads="1"/>
              </p:cNvSpPr>
              <p:nvPr/>
            </p:nvSpPr>
            <p:spPr bwMode="auto">
              <a:xfrm>
                <a:off x="1986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1" name="Oval 21"/>
              <p:cNvSpPr>
                <a:spLocks noChangeArrowheads="1"/>
              </p:cNvSpPr>
              <p:nvPr/>
            </p:nvSpPr>
            <p:spPr bwMode="auto">
              <a:xfrm>
                <a:off x="2082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2" name="Oval 22"/>
              <p:cNvSpPr>
                <a:spLocks noChangeArrowheads="1"/>
              </p:cNvSpPr>
              <p:nvPr/>
            </p:nvSpPr>
            <p:spPr bwMode="auto">
              <a:xfrm>
                <a:off x="1986" y="270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Oval 23"/>
              <p:cNvSpPr>
                <a:spLocks noChangeArrowheads="1"/>
              </p:cNvSpPr>
              <p:nvPr/>
            </p:nvSpPr>
            <p:spPr bwMode="auto">
              <a:xfrm>
                <a:off x="2082" y="27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864" name="Group 24"/>
          <p:cNvGrpSpPr>
            <a:grpSpLocks/>
          </p:cNvGrpSpPr>
          <p:nvPr/>
        </p:nvGrpSpPr>
        <p:grpSpPr bwMode="auto">
          <a:xfrm rot="1595475">
            <a:off x="4781550" y="4481513"/>
            <a:ext cx="990600" cy="1052512"/>
            <a:chOff x="2976" y="2025"/>
            <a:chExt cx="624" cy="663"/>
          </a:xfrm>
        </p:grpSpPr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>
              <a:off x="2976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3168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67" name="Group 27"/>
            <p:cNvGrpSpPr>
              <a:grpSpLocks/>
            </p:cNvGrpSpPr>
            <p:nvPr/>
          </p:nvGrpSpPr>
          <p:grpSpPr bwMode="auto">
            <a:xfrm rot="-2689735">
              <a:off x="3072" y="2025"/>
              <a:ext cx="432" cy="432"/>
              <a:chOff x="1842" y="2508"/>
              <a:chExt cx="432" cy="432"/>
            </a:xfrm>
          </p:grpSpPr>
          <p:sp>
            <p:nvSpPr>
              <p:cNvPr id="35868" name="Oval 28"/>
              <p:cNvSpPr>
                <a:spLocks noChangeArrowheads="1"/>
              </p:cNvSpPr>
              <p:nvPr/>
            </p:nvSpPr>
            <p:spPr bwMode="auto">
              <a:xfrm>
                <a:off x="1842" y="2508"/>
                <a:ext cx="432" cy="4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auto">
              <a:xfrm>
                <a:off x="1950" y="2796"/>
                <a:ext cx="224" cy="56"/>
              </a:xfrm>
              <a:custGeom>
                <a:avLst/>
                <a:gdLst>
                  <a:gd name="T0" fmla="*/ 16 w 224"/>
                  <a:gd name="T1" fmla="*/ 8 h 56"/>
                  <a:gd name="T2" fmla="*/ 112 w 224"/>
                  <a:gd name="T3" fmla="*/ 56 h 56"/>
                  <a:gd name="T4" fmla="*/ 208 w 224"/>
                  <a:gd name="T5" fmla="*/ 8 h 56"/>
                  <a:gd name="T6" fmla="*/ 16 w 224"/>
                  <a:gd name="T7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56">
                    <a:moveTo>
                      <a:pt x="16" y="8"/>
                    </a:moveTo>
                    <a:cubicBezTo>
                      <a:pt x="0" y="16"/>
                      <a:pt x="80" y="56"/>
                      <a:pt x="112" y="56"/>
                    </a:cubicBezTo>
                    <a:cubicBezTo>
                      <a:pt x="144" y="56"/>
                      <a:pt x="224" y="16"/>
                      <a:pt x="208" y="8"/>
                    </a:cubicBezTo>
                    <a:cubicBezTo>
                      <a:pt x="192" y="0"/>
                      <a:pt x="32" y="0"/>
                      <a:pt x="16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Oval 30"/>
              <p:cNvSpPr>
                <a:spLocks noChangeArrowheads="1"/>
              </p:cNvSpPr>
              <p:nvPr/>
            </p:nvSpPr>
            <p:spPr bwMode="auto">
              <a:xfrm>
                <a:off x="1986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1" name="Oval 31"/>
              <p:cNvSpPr>
                <a:spLocks noChangeArrowheads="1"/>
              </p:cNvSpPr>
              <p:nvPr/>
            </p:nvSpPr>
            <p:spPr bwMode="auto">
              <a:xfrm>
                <a:off x="2082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2" name="Oval 32"/>
              <p:cNvSpPr>
                <a:spLocks noChangeArrowheads="1"/>
              </p:cNvSpPr>
              <p:nvPr/>
            </p:nvSpPr>
            <p:spPr bwMode="auto">
              <a:xfrm>
                <a:off x="1986" y="270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3" name="Oval 33"/>
              <p:cNvSpPr>
                <a:spLocks noChangeArrowheads="1"/>
              </p:cNvSpPr>
              <p:nvPr/>
            </p:nvSpPr>
            <p:spPr bwMode="auto">
              <a:xfrm>
                <a:off x="2082" y="27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874" name="Group 34"/>
          <p:cNvGrpSpPr>
            <a:grpSpLocks/>
          </p:cNvGrpSpPr>
          <p:nvPr/>
        </p:nvGrpSpPr>
        <p:grpSpPr bwMode="auto">
          <a:xfrm rot="11463943">
            <a:off x="6076950" y="4572000"/>
            <a:ext cx="990600" cy="1052513"/>
            <a:chOff x="2976" y="2025"/>
            <a:chExt cx="624" cy="663"/>
          </a:xfrm>
        </p:grpSpPr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>
              <a:off x="2976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 flipV="1">
              <a:off x="3168" y="2256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77" name="Group 37"/>
            <p:cNvGrpSpPr>
              <a:grpSpLocks/>
            </p:cNvGrpSpPr>
            <p:nvPr/>
          </p:nvGrpSpPr>
          <p:grpSpPr bwMode="auto">
            <a:xfrm rot="-2689735">
              <a:off x="3072" y="2025"/>
              <a:ext cx="432" cy="432"/>
              <a:chOff x="1842" y="2508"/>
              <a:chExt cx="432" cy="432"/>
            </a:xfrm>
          </p:grpSpPr>
          <p:sp>
            <p:nvSpPr>
              <p:cNvPr id="35878" name="Oval 38"/>
              <p:cNvSpPr>
                <a:spLocks noChangeArrowheads="1"/>
              </p:cNvSpPr>
              <p:nvPr/>
            </p:nvSpPr>
            <p:spPr bwMode="auto">
              <a:xfrm>
                <a:off x="1842" y="2508"/>
                <a:ext cx="432" cy="4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auto">
              <a:xfrm>
                <a:off x="1950" y="2796"/>
                <a:ext cx="224" cy="56"/>
              </a:xfrm>
              <a:custGeom>
                <a:avLst/>
                <a:gdLst>
                  <a:gd name="T0" fmla="*/ 16 w 224"/>
                  <a:gd name="T1" fmla="*/ 8 h 56"/>
                  <a:gd name="T2" fmla="*/ 112 w 224"/>
                  <a:gd name="T3" fmla="*/ 56 h 56"/>
                  <a:gd name="T4" fmla="*/ 208 w 224"/>
                  <a:gd name="T5" fmla="*/ 8 h 56"/>
                  <a:gd name="T6" fmla="*/ 16 w 224"/>
                  <a:gd name="T7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56">
                    <a:moveTo>
                      <a:pt x="16" y="8"/>
                    </a:moveTo>
                    <a:cubicBezTo>
                      <a:pt x="0" y="16"/>
                      <a:pt x="80" y="56"/>
                      <a:pt x="112" y="56"/>
                    </a:cubicBezTo>
                    <a:cubicBezTo>
                      <a:pt x="144" y="56"/>
                      <a:pt x="224" y="16"/>
                      <a:pt x="208" y="8"/>
                    </a:cubicBezTo>
                    <a:cubicBezTo>
                      <a:pt x="192" y="0"/>
                      <a:pt x="32" y="0"/>
                      <a:pt x="16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Oval 40"/>
              <p:cNvSpPr>
                <a:spLocks noChangeArrowheads="1"/>
              </p:cNvSpPr>
              <p:nvPr/>
            </p:nvSpPr>
            <p:spPr bwMode="auto">
              <a:xfrm>
                <a:off x="1986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1" name="Oval 41"/>
              <p:cNvSpPr>
                <a:spLocks noChangeArrowheads="1"/>
              </p:cNvSpPr>
              <p:nvPr/>
            </p:nvSpPr>
            <p:spPr bwMode="auto">
              <a:xfrm>
                <a:off x="2082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Oval 42"/>
              <p:cNvSpPr>
                <a:spLocks noChangeArrowheads="1"/>
              </p:cNvSpPr>
              <p:nvPr/>
            </p:nvSpPr>
            <p:spPr bwMode="auto">
              <a:xfrm>
                <a:off x="1986" y="270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Oval 43"/>
              <p:cNvSpPr>
                <a:spLocks noChangeArrowheads="1"/>
              </p:cNvSpPr>
              <p:nvPr/>
            </p:nvSpPr>
            <p:spPr bwMode="auto">
              <a:xfrm>
                <a:off x="2082" y="27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884" name="Group 44"/>
          <p:cNvGrpSpPr>
            <a:grpSpLocks/>
          </p:cNvGrpSpPr>
          <p:nvPr/>
        </p:nvGrpSpPr>
        <p:grpSpPr bwMode="auto">
          <a:xfrm>
            <a:off x="4724400" y="3360738"/>
            <a:ext cx="1047750" cy="1058862"/>
            <a:chOff x="2250" y="2535"/>
            <a:chExt cx="660" cy="667"/>
          </a:xfrm>
        </p:grpSpPr>
        <p:sp>
          <p:nvSpPr>
            <p:cNvPr id="35885" name="Line 45"/>
            <p:cNvSpPr>
              <a:spLocks noChangeShapeType="1"/>
            </p:cNvSpPr>
            <p:nvPr/>
          </p:nvSpPr>
          <p:spPr bwMode="auto">
            <a:xfrm rot="2716083">
              <a:off x="2250" y="2633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 rot="2716083" flipV="1">
              <a:off x="2385" y="277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87" name="Group 47"/>
            <p:cNvGrpSpPr>
              <a:grpSpLocks/>
            </p:cNvGrpSpPr>
            <p:nvPr/>
          </p:nvGrpSpPr>
          <p:grpSpPr bwMode="auto">
            <a:xfrm>
              <a:off x="2478" y="2535"/>
              <a:ext cx="432" cy="432"/>
              <a:chOff x="1842" y="2508"/>
              <a:chExt cx="432" cy="432"/>
            </a:xfrm>
          </p:grpSpPr>
          <p:sp>
            <p:nvSpPr>
              <p:cNvPr id="35888" name="Oval 48"/>
              <p:cNvSpPr>
                <a:spLocks noChangeArrowheads="1"/>
              </p:cNvSpPr>
              <p:nvPr/>
            </p:nvSpPr>
            <p:spPr bwMode="auto">
              <a:xfrm>
                <a:off x="1842" y="2508"/>
                <a:ext cx="432" cy="4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9" name="Freeform 49"/>
              <p:cNvSpPr>
                <a:spLocks/>
              </p:cNvSpPr>
              <p:nvPr/>
            </p:nvSpPr>
            <p:spPr bwMode="auto">
              <a:xfrm>
                <a:off x="1950" y="2796"/>
                <a:ext cx="224" cy="56"/>
              </a:xfrm>
              <a:custGeom>
                <a:avLst/>
                <a:gdLst>
                  <a:gd name="T0" fmla="*/ 16 w 224"/>
                  <a:gd name="T1" fmla="*/ 8 h 56"/>
                  <a:gd name="T2" fmla="*/ 112 w 224"/>
                  <a:gd name="T3" fmla="*/ 56 h 56"/>
                  <a:gd name="T4" fmla="*/ 208 w 224"/>
                  <a:gd name="T5" fmla="*/ 8 h 56"/>
                  <a:gd name="T6" fmla="*/ 16 w 224"/>
                  <a:gd name="T7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4" h="56">
                    <a:moveTo>
                      <a:pt x="16" y="8"/>
                    </a:moveTo>
                    <a:cubicBezTo>
                      <a:pt x="0" y="16"/>
                      <a:pt x="80" y="56"/>
                      <a:pt x="112" y="56"/>
                    </a:cubicBezTo>
                    <a:cubicBezTo>
                      <a:pt x="144" y="56"/>
                      <a:pt x="224" y="16"/>
                      <a:pt x="208" y="8"/>
                    </a:cubicBezTo>
                    <a:cubicBezTo>
                      <a:pt x="192" y="0"/>
                      <a:pt x="32" y="0"/>
                      <a:pt x="16" y="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Oval 50"/>
              <p:cNvSpPr>
                <a:spLocks noChangeArrowheads="1"/>
              </p:cNvSpPr>
              <p:nvPr/>
            </p:nvSpPr>
            <p:spPr bwMode="auto">
              <a:xfrm>
                <a:off x="1986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1" name="Oval 51"/>
              <p:cNvSpPr>
                <a:spLocks noChangeArrowheads="1"/>
              </p:cNvSpPr>
              <p:nvPr/>
            </p:nvSpPr>
            <p:spPr bwMode="auto">
              <a:xfrm>
                <a:off x="2082" y="2652"/>
                <a:ext cx="48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2" name="Oval 52"/>
              <p:cNvSpPr>
                <a:spLocks noChangeArrowheads="1"/>
              </p:cNvSpPr>
              <p:nvPr/>
            </p:nvSpPr>
            <p:spPr bwMode="auto">
              <a:xfrm>
                <a:off x="1986" y="270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3" name="Oval 53"/>
              <p:cNvSpPr>
                <a:spLocks noChangeArrowheads="1"/>
              </p:cNvSpPr>
              <p:nvPr/>
            </p:nvSpPr>
            <p:spPr bwMode="auto">
              <a:xfrm>
                <a:off x="2082" y="27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94" name="Rectangle 54"/>
          <p:cNvSpPr>
            <a:spLocks noChangeArrowheads="1"/>
          </p:cNvSpPr>
          <p:nvPr/>
        </p:nvSpPr>
        <p:spPr bwMode="auto">
          <a:xfrm>
            <a:off x="5314950" y="3733800"/>
            <a:ext cx="1828800" cy="1371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3C1-DD93-444C-8968-76DBF7FFA939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0C90-A4E9-45FB-970F-9A7EB5CCE32C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495800"/>
          </a:xfrm>
        </p:spPr>
        <p:txBody>
          <a:bodyPr/>
          <a:lstStyle/>
          <a:p>
            <a:r>
              <a:rPr lang="en-US" altLang="en-US" dirty="0"/>
              <a:t>What about this?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Type of matrix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Math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00200" y="2514600"/>
            <a:ext cx="1295400" cy="457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60525" y="24796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1	2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79725" y="2330450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  <a:r>
              <a:rPr lang="en-US" altLang="en-US" sz="3600"/>
              <a:t>.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173413" y="25146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76600" y="2438400"/>
            <a:ext cx="1250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1	2</a:t>
            </a:r>
          </a:p>
          <a:p>
            <a:r>
              <a:rPr lang="en-US" altLang="en-US" dirty="0"/>
              <a:t>3	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32325" y="2479675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5121275" y="2514600"/>
            <a:ext cx="1311275" cy="492125"/>
            <a:chOff x="3226" y="1584"/>
            <a:chExt cx="826" cy="310"/>
          </a:xfrm>
        </p:grpSpPr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3226" y="1606"/>
              <a:ext cx="816" cy="28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264" y="1584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smtClean="0"/>
                <a:t>7</a:t>
              </a:r>
              <a:r>
                <a:rPr lang="en-US" altLang="en-US" dirty="0"/>
                <a:t>	</a:t>
              </a:r>
              <a:r>
                <a:rPr lang="en-US" altLang="en-US" dirty="0" smtClean="0"/>
                <a:t>7</a:t>
              </a:r>
              <a:endParaRPr lang="en-US" altLang="en-US" dirty="0"/>
            </a:p>
          </p:txBody>
        </p:sp>
      </p:grp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0400" y="4267200"/>
            <a:ext cx="1524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1600200" y="3657600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676400" y="3622675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063750" y="3657600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</a:t>
            </a:r>
            <a:r>
              <a:rPr lang="en-US" altLang="en-US" sz="3600"/>
              <a:t>.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411413" y="36576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514600" y="3581400"/>
            <a:ext cx="1250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	2</a:t>
            </a:r>
          </a:p>
          <a:p>
            <a:r>
              <a:rPr lang="en-US" altLang="en-US"/>
              <a:t>3	1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962400" y="3886200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479925" y="3775075"/>
            <a:ext cx="1904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yourself</a:t>
            </a:r>
            <a:endParaRPr lang="en-US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239000" y="1981200"/>
            <a:ext cx="1524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1387475" y="5140325"/>
            <a:ext cx="1295400" cy="457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447800" y="51054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	b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5105400" y="4987925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181600" y="4987925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181600" y="5334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143000" y="5867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Row-vector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572000" y="58674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Column-vector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2178-13FD-4A06-9620-461CC9B98F7B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/>
          <a:lstStyle/>
          <a:p>
            <a:r>
              <a:rPr lang="en-US" altLang="en-US"/>
              <a:t>Is there a difference between possible representations?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Math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287838" y="3294063"/>
            <a:ext cx="2619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 b="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/>
          </a:p>
        </p:txBody>
      </p:sp>
      <p:grpSp>
        <p:nvGrpSpPr>
          <p:cNvPr id="9261" name="Group 45"/>
          <p:cNvGrpSpPr>
            <a:grpSpLocks/>
          </p:cNvGrpSpPr>
          <p:nvPr/>
        </p:nvGrpSpPr>
        <p:grpSpPr bwMode="auto">
          <a:xfrm>
            <a:off x="4470400" y="3125788"/>
            <a:ext cx="966788" cy="728662"/>
            <a:chOff x="2816" y="1969"/>
            <a:chExt cx="609" cy="459"/>
          </a:xfrm>
        </p:grpSpPr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284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284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3284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816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816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2816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026" y="2185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034" y="1969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132" y="2202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df</a:t>
              </a:r>
              <a:endParaRPr lang="en-US" altLang="en-US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2876" y="2202"/>
              <a:ext cx="1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ce</a:t>
              </a:r>
              <a:endParaRPr lang="en-US" altLang="en-US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135" y="1986"/>
              <a:ext cx="1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bf</a:t>
              </a:r>
              <a:endParaRPr lang="en-US" altLang="en-US"/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875" y="1986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ae</a:t>
              </a:r>
              <a:endParaRPr lang="en-US" altLang="en-US"/>
            </a:p>
          </p:txBody>
        </p:sp>
      </p:grp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3046413" y="3143250"/>
            <a:ext cx="1319212" cy="711200"/>
            <a:chOff x="1919" y="1980"/>
            <a:chExt cx="831" cy="448"/>
          </a:xfrm>
        </p:grpSpPr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609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609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2609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447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2447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447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2357" y="2075"/>
              <a:ext cx="15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2279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2279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2279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1919" y="2118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1919" y="222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1919" y="198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2533" y="2202"/>
              <a:ext cx="9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523" y="1986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e</a:t>
              </a:r>
              <a:endParaRPr lang="en-US" altLang="en-US"/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2189" y="2202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1981" y="2202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2193" y="1986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1977" y="1986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</p:grpSp>
      <p:grpSp>
        <p:nvGrpSpPr>
          <p:cNvPr id="9287" name="Group 71"/>
          <p:cNvGrpSpPr>
            <a:grpSpLocks/>
          </p:cNvGrpSpPr>
          <p:nvPr/>
        </p:nvGrpSpPr>
        <p:grpSpPr bwMode="auto">
          <a:xfrm>
            <a:off x="4189413" y="4124325"/>
            <a:ext cx="1771650" cy="458788"/>
            <a:chOff x="2639" y="2598"/>
            <a:chExt cx="1116" cy="289"/>
          </a:xfrm>
        </p:grpSpPr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2639" y="2598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[</a:t>
              </a:r>
              <a:endParaRPr lang="en-US" altLang="en-US"/>
            </a:p>
          </p:txBody>
        </p:sp>
        <p:sp>
          <p:nvSpPr>
            <p:cNvPr id="9265" name="Rectangle 49"/>
            <p:cNvSpPr>
              <a:spLocks noChangeArrowheads="1"/>
            </p:cNvSpPr>
            <p:nvPr/>
          </p:nvSpPr>
          <p:spPr bwMode="auto">
            <a:xfrm>
              <a:off x="3623" y="2598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en-US"/>
            </a:p>
          </p:txBody>
        </p:sp>
        <p:sp>
          <p:nvSpPr>
            <p:cNvPr id="9266" name="Rectangle 50"/>
            <p:cNvSpPr>
              <a:spLocks noChangeArrowheads="1"/>
            </p:cNvSpPr>
            <p:nvPr/>
          </p:nvSpPr>
          <p:spPr bwMode="auto">
            <a:xfrm>
              <a:off x="3475" y="2668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df</a:t>
              </a:r>
              <a:endParaRPr lang="en-US" altLang="en-US"/>
            </a:p>
          </p:txBody>
        </p:sp>
        <p:sp>
          <p:nvSpPr>
            <p:cNvPr id="9267" name="Rectangle 51"/>
            <p:cNvSpPr>
              <a:spLocks noChangeArrowheads="1"/>
            </p:cNvSpPr>
            <p:nvPr/>
          </p:nvSpPr>
          <p:spPr bwMode="auto">
            <a:xfrm>
              <a:off x="3210" y="2668"/>
              <a:ext cx="19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be</a:t>
              </a:r>
              <a:endParaRPr lang="en-US" altLang="en-US"/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2942" y="2668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cf</a:t>
              </a:r>
              <a:endParaRPr lang="en-US" altLang="en-US"/>
            </a:p>
          </p:txBody>
        </p:sp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2679" y="2668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ae</a:t>
              </a:r>
              <a:endParaRPr lang="en-US" altLang="en-US"/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3370" y="2651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2839" y="2651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</p:grp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4021138" y="4208463"/>
            <a:ext cx="2619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 b="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/>
          </a:p>
        </p:txBody>
      </p:sp>
      <p:grpSp>
        <p:nvGrpSpPr>
          <p:cNvPr id="9286" name="Group 70"/>
          <p:cNvGrpSpPr>
            <a:grpSpLocks/>
          </p:cNvGrpSpPr>
          <p:nvPr/>
        </p:nvGrpSpPr>
        <p:grpSpPr bwMode="auto">
          <a:xfrm>
            <a:off x="2540000" y="4057650"/>
            <a:ext cx="1558925" cy="711200"/>
            <a:chOff x="1600" y="2556"/>
            <a:chExt cx="982" cy="448"/>
          </a:xfrm>
        </p:grpSpPr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1600" y="2598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[</a:t>
              </a:r>
              <a:endParaRPr lang="en-US" altLang="en-US"/>
            </a:p>
          </p:txBody>
        </p:sp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1940" y="2598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en-US"/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2351" y="2778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9271" name="Rectangle 55"/>
            <p:cNvSpPr>
              <a:spLocks noChangeArrowheads="1"/>
            </p:cNvSpPr>
            <p:nvPr/>
          </p:nvSpPr>
          <p:spPr bwMode="auto">
            <a:xfrm>
              <a:off x="2143" y="2778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2355" y="2562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2140" y="2562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9274" name="Rectangle 58"/>
            <p:cNvSpPr>
              <a:spLocks noChangeArrowheads="1"/>
            </p:cNvSpPr>
            <p:nvPr/>
          </p:nvSpPr>
          <p:spPr bwMode="auto">
            <a:xfrm>
              <a:off x="1865" y="2668"/>
              <a:ext cx="9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1638" y="2668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e</a:t>
              </a:r>
              <a:endParaRPr lang="en-US" altLang="en-US"/>
            </a:p>
          </p:txBody>
        </p:sp>
        <p:sp>
          <p:nvSpPr>
            <p:cNvPr id="9279" name="Rectangle 63"/>
            <p:cNvSpPr>
              <a:spLocks noChangeArrowheads="1"/>
            </p:cNvSpPr>
            <p:nvPr/>
          </p:nvSpPr>
          <p:spPr bwMode="auto">
            <a:xfrm>
              <a:off x="2441" y="2694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2441" y="2796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2441" y="2556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2081" y="2694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2081" y="2796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9284" name="Rectangle 68"/>
            <p:cNvSpPr>
              <a:spLocks noChangeArrowheads="1"/>
            </p:cNvSpPr>
            <p:nvPr/>
          </p:nvSpPr>
          <p:spPr bwMode="auto">
            <a:xfrm>
              <a:off x="2081" y="2556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1991" y="2651"/>
              <a:ext cx="15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</p:grp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4189413" y="5038725"/>
            <a:ext cx="209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 b="0">
                <a:solidFill>
                  <a:srgbClr val="000000"/>
                </a:solidFill>
                <a:latin typeface="Symbol" panose="05050102010706020507" pitchFamily="18" charset="2"/>
              </a:rPr>
              <a:t>[</a:t>
            </a:r>
            <a:endParaRPr lang="en-US" altLang="en-US"/>
          </a:p>
        </p:txBody>
      </p:sp>
      <p:grpSp>
        <p:nvGrpSpPr>
          <p:cNvPr id="9313" name="Group 97"/>
          <p:cNvGrpSpPr>
            <a:grpSpLocks/>
          </p:cNvGrpSpPr>
          <p:nvPr/>
        </p:nvGrpSpPr>
        <p:grpSpPr bwMode="auto">
          <a:xfrm>
            <a:off x="4252913" y="5038725"/>
            <a:ext cx="1708150" cy="458788"/>
            <a:chOff x="2679" y="3174"/>
            <a:chExt cx="1076" cy="289"/>
          </a:xfrm>
        </p:grpSpPr>
        <p:sp>
          <p:nvSpPr>
            <p:cNvPr id="9291" name="Rectangle 75"/>
            <p:cNvSpPr>
              <a:spLocks noChangeArrowheads="1"/>
            </p:cNvSpPr>
            <p:nvPr/>
          </p:nvSpPr>
          <p:spPr bwMode="auto">
            <a:xfrm>
              <a:off x="3623" y="3174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en-US"/>
            </a:p>
          </p:txBody>
        </p:sp>
        <p:sp>
          <p:nvSpPr>
            <p:cNvPr id="9292" name="Rectangle 76"/>
            <p:cNvSpPr>
              <a:spLocks noChangeArrowheads="1"/>
            </p:cNvSpPr>
            <p:nvPr/>
          </p:nvSpPr>
          <p:spPr bwMode="auto">
            <a:xfrm>
              <a:off x="3475" y="3244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df</a:t>
              </a:r>
              <a:endParaRPr lang="en-US" altLang="en-US"/>
            </a:p>
          </p:txBody>
        </p:sp>
        <p:sp>
          <p:nvSpPr>
            <p:cNvPr id="9293" name="Rectangle 77"/>
            <p:cNvSpPr>
              <a:spLocks noChangeArrowheads="1"/>
            </p:cNvSpPr>
            <p:nvPr/>
          </p:nvSpPr>
          <p:spPr bwMode="auto">
            <a:xfrm>
              <a:off x="3219" y="3244"/>
              <a:ext cx="1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ce</a:t>
              </a:r>
              <a:endParaRPr lang="en-US" altLang="en-US"/>
            </a:p>
          </p:txBody>
        </p:sp>
        <p:sp>
          <p:nvSpPr>
            <p:cNvPr id="9294" name="Rectangle 78"/>
            <p:cNvSpPr>
              <a:spLocks noChangeArrowheads="1"/>
            </p:cNvSpPr>
            <p:nvPr/>
          </p:nvSpPr>
          <p:spPr bwMode="auto">
            <a:xfrm>
              <a:off x="2940" y="3244"/>
              <a:ext cx="17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bf</a:t>
              </a:r>
              <a:endParaRPr lang="en-US" altLang="en-US"/>
            </a:p>
          </p:txBody>
        </p:sp>
        <p:sp>
          <p:nvSpPr>
            <p:cNvPr id="9295" name="Rectangle 79"/>
            <p:cNvSpPr>
              <a:spLocks noChangeArrowheads="1"/>
            </p:cNvSpPr>
            <p:nvPr/>
          </p:nvSpPr>
          <p:spPr bwMode="auto">
            <a:xfrm>
              <a:off x="2679" y="3244"/>
              <a:ext cx="1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ae</a:t>
              </a:r>
              <a:endParaRPr lang="en-US" altLang="en-US"/>
            </a:p>
          </p:txBody>
        </p:sp>
        <p:sp>
          <p:nvSpPr>
            <p:cNvPr id="9302" name="Rectangle 86"/>
            <p:cNvSpPr>
              <a:spLocks noChangeArrowheads="1"/>
            </p:cNvSpPr>
            <p:nvPr/>
          </p:nvSpPr>
          <p:spPr bwMode="auto">
            <a:xfrm>
              <a:off x="3370" y="3227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9303" name="Rectangle 87"/>
            <p:cNvSpPr>
              <a:spLocks noChangeArrowheads="1"/>
            </p:cNvSpPr>
            <p:nvPr/>
          </p:nvSpPr>
          <p:spPr bwMode="auto">
            <a:xfrm>
              <a:off x="2839" y="3227"/>
              <a:ext cx="16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</p:grpSp>
      <p:sp>
        <p:nvSpPr>
          <p:cNvPr id="9304" name="Rectangle 88"/>
          <p:cNvSpPr>
            <a:spLocks noChangeArrowheads="1"/>
          </p:cNvSpPr>
          <p:nvPr/>
        </p:nvSpPr>
        <p:spPr bwMode="auto">
          <a:xfrm>
            <a:off x="4021138" y="5122863"/>
            <a:ext cx="2619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 b="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/>
          </a:p>
        </p:txBody>
      </p:sp>
      <p:grpSp>
        <p:nvGrpSpPr>
          <p:cNvPr id="9312" name="Group 96"/>
          <p:cNvGrpSpPr>
            <a:grpSpLocks/>
          </p:cNvGrpSpPr>
          <p:nvPr/>
        </p:nvGrpSpPr>
        <p:grpSpPr bwMode="auto">
          <a:xfrm>
            <a:off x="2540000" y="4972050"/>
            <a:ext cx="1558925" cy="711200"/>
            <a:chOff x="1600" y="3132"/>
            <a:chExt cx="982" cy="448"/>
          </a:xfrm>
        </p:grpSpPr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1600" y="3174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[</a:t>
              </a:r>
              <a:endParaRPr lang="en-US" altLang="en-US"/>
            </a:p>
          </p:txBody>
        </p:sp>
        <p:sp>
          <p:nvSpPr>
            <p:cNvPr id="9289" name="Rectangle 73"/>
            <p:cNvSpPr>
              <a:spLocks noChangeArrowheads="1"/>
            </p:cNvSpPr>
            <p:nvPr/>
          </p:nvSpPr>
          <p:spPr bwMode="auto">
            <a:xfrm>
              <a:off x="1940" y="3174"/>
              <a:ext cx="13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0">
                  <a:solidFill>
                    <a:srgbClr val="000000"/>
                  </a:solidFill>
                  <a:latin typeface="Symbol" panose="05050102010706020507" pitchFamily="18" charset="2"/>
                </a:rPr>
                <a:t>]</a:t>
              </a:r>
              <a:endParaRPr lang="en-US" altLang="en-US"/>
            </a:p>
          </p:txBody>
        </p:sp>
        <p:sp>
          <p:nvSpPr>
            <p:cNvPr id="9296" name="Rectangle 80"/>
            <p:cNvSpPr>
              <a:spLocks noChangeArrowheads="1"/>
            </p:cNvSpPr>
            <p:nvPr/>
          </p:nvSpPr>
          <p:spPr bwMode="auto">
            <a:xfrm>
              <a:off x="2351" y="3354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sp>
          <p:nvSpPr>
            <p:cNvPr id="9297" name="Rectangle 81"/>
            <p:cNvSpPr>
              <a:spLocks noChangeArrowheads="1"/>
            </p:cNvSpPr>
            <p:nvPr/>
          </p:nvSpPr>
          <p:spPr bwMode="auto">
            <a:xfrm>
              <a:off x="2138" y="3354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9298" name="Rectangle 82"/>
            <p:cNvSpPr>
              <a:spLocks noChangeArrowheads="1"/>
            </p:cNvSpPr>
            <p:nvPr/>
          </p:nvSpPr>
          <p:spPr bwMode="auto">
            <a:xfrm>
              <a:off x="2360" y="3138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9299" name="Rectangle 83"/>
            <p:cNvSpPr>
              <a:spLocks noChangeArrowheads="1"/>
            </p:cNvSpPr>
            <p:nvPr/>
          </p:nvSpPr>
          <p:spPr bwMode="auto">
            <a:xfrm>
              <a:off x="2140" y="3138"/>
              <a:ext cx="13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9300" name="Rectangle 84"/>
            <p:cNvSpPr>
              <a:spLocks noChangeArrowheads="1"/>
            </p:cNvSpPr>
            <p:nvPr/>
          </p:nvSpPr>
          <p:spPr bwMode="auto">
            <a:xfrm>
              <a:off x="1865" y="3244"/>
              <a:ext cx="9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9301" name="Rectangle 85"/>
            <p:cNvSpPr>
              <a:spLocks noChangeArrowheads="1"/>
            </p:cNvSpPr>
            <p:nvPr/>
          </p:nvSpPr>
          <p:spPr bwMode="auto">
            <a:xfrm>
              <a:off x="1638" y="3244"/>
              <a:ext cx="12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 i="1">
                  <a:solidFill>
                    <a:srgbClr val="000000"/>
                  </a:solidFill>
                </a:rPr>
                <a:t>e</a:t>
              </a:r>
              <a:endParaRPr lang="en-US" altLang="en-US"/>
            </a:p>
          </p:txBody>
        </p:sp>
        <p:sp>
          <p:nvSpPr>
            <p:cNvPr id="9305" name="Rectangle 89"/>
            <p:cNvSpPr>
              <a:spLocks noChangeArrowheads="1"/>
            </p:cNvSpPr>
            <p:nvPr/>
          </p:nvSpPr>
          <p:spPr bwMode="auto">
            <a:xfrm>
              <a:off x="2441" y="327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9306" name="Rectangle 90"/>
            <p:cNvSpPr>
              <a:spLocks noChangeArrowheads="1"/>
            </p:cNvSpPr>
            <p:nvPr/>
          </p:nvSpPr>
          <p:spPr bwMode="auto">
            <a:xfrm>
              <a:off x="2441" y="3372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9307" name="Rectangle 91"/>
            <p:cNvSpPr>
              <a:spLocks noChangeArrowheads="1"/>
            </p:cNvSpPr>
            <p:nvPr/>
          </p:nvSpPr>
          <p:spPr bwMode="auto">
            <a:xfrm>
              <a:off x="2441" y="3132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9308" name="Rectangle 92"/>
            <p:cNvSpPr>
              <a:spLocks noChangeArrowheads="1"/>
            </p:cNvSpPr>
            <p:nvPr/>
          </p:nvSpPr>
          <p:spPr bwMode="auto">
            <a:xfrm>
              <a:off x="2081" y="3270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9309" name="Rectangle 93"/>
            <p:cNvSpPr>
              <a:spLocks noChangeArrowheads="1"/>
            </p:cNvSpPr>
            <p:nvPr/>
          </p:nvSpPr>
          <p:spPr bwMode="auto">
            <a:xfrm>
              <a:off x="2081" y="3372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9310" name="Rectangle 94"/>
            <p:cNvSpPr>
              <a:spLocks noChangeArrowheads="1"/>
            </p:cNvSpPr>
            <p:nvPr/>
          </p:nvSpPr>
          <p:spPr bwMode="auto">
            <a:xfrm>
              <a:off x="2081" y="3132"/>
              <a:ext cx="14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9311" name="Rectangle 95"/>
            <p:cNvSpPr>
              <a:spLocks noChangeArrowheads="1"/>
            </p:cNvSpPr>
            <p:nvPr/>
          </p:nvSpPr>
          <p:spPr bwMode="auto">
            <a:xfrm>
              <a:off x="1991" y="3227"/>
              <a:ext cx="15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/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943600" y="2514600"/>
            <a:ext cx="9144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858000" y="3962400"/>
            <a:ext cx="1676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162800" y="5257800"/>
            <a:ext cx="1676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988-EA23-4F0D-9676-053C0C38070D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We’ll use the column-vector representation for a point.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Which implies that we use </a:t>
            </a:r>
            <a:r>
              <a:rPr lang="en-US" altLang="en-US" sz="2800">
                <a:solidFill>
                  <a:schemeClr val="accent2"/>
                </a:solidFill>
              </a:rPr>
              <a:t>pre-multiplication</a:t>
            </a:r>
            <a:r>
              <a:rPr lang="en-US" altLang="en-US" sz="2800"/>
              <a:t> of the transformation – it appears before the point to be transformed in the equation.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What if we needed to switch to the other convention?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743200" y="4191000"/>
          <a:ext cx="31003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1650960" imgH="457200" progId="Equation.3">
                  <p:embed/>
                </p:oleObj>
              </mc:Choice>
              <mc:Fallback>
                <p:oleObj name="Equation" r:id="rId3" imgW="16509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310038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Matrix Math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66D-0361-41DE-9A4B-EF3FA648227D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2D Transformations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transformations?</a:t>
            </a:r>
          </a:p>
          <a:p>
            <a:pPr lvl="1"/>
            <a:r>
              <a:rPr lang="en-US" altLang="en-US"/>
              <a:t>The geometrical changes of an object from a current state to modified state.</a:t>
            </a:r>
          </a:p>
          <a:p>
            <a:r>
              <a:rPr lang="en-US" altLang="en-US"/>
              <a:t>Why the transformations is needed?</a:t>
            </a:r>
          </a:p>
          <a:p>
            <a:pPr lvl="1"/>
            <a:r>
              <a:rPr lang="en-US" altLang="en-US"/>
              <a:t>To manipulate the initially created object and to display the modified object without having to redraw it.</a:t>
            </a:r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3A6F-1853-4220-B959-1A72F2B27F14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6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 ways</a:t>
            </a:r>
          </a:p>
          <a:p>
            <a:pPr lvl="1"/>
            <a:r>
              <a:rPr lang="en-US" altLang="en-US"/>
              <a:t>Object Transformation</a:t>
            </a:r>
          </a:p>
          <a:p>
            <a:pPr lvl="2"/>
            <a:r>
              <a:rPr lang="en-US" altLang="en-US"/>
              <a:t>Alter the coordinates descriptions an object</a:t>
            </a:r>
          </a:p>
          <a:p>
            <a:pPr lvl="2"/>
            <a:r>
              <a:rPr lang="en-US" altLang="en-US"/>
              <a:t>Translation, rotation, scaling etc.</a:t>
            </a:r>
          </a:p>
          <a:p>
            <a:pPr lvl="2"/>
            <a:r>
              <a:rPr lang="en-US" altLang="en-US"/>
              <a:t>Coordinate system unchanged</a:t>
            </a:r>
          </a:p>
          <a:p>
            <a:pPr lvl="1"/>
            <a:r>
              <a:rPr lang="en-US" altLang="en-US"/>
              <a:t>Coordinate transformation</a:t>
            </a:r>
          </a:p>
          <a:p>
            <a:pPr lvl="2"/>
            <a:r>
              <a:rPr lang="en-US" altLang="en-US"/>
              <a:t>Produce a different coordinate system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</a:rPr>
              <a:t>2D Transformations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8D36-F23C-4D7D-8970-76EEA4E9B002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/>
              <a:t>Rigid Body Transformations </a:t>
            </a:r>
            <a:r>
              <a:rPr lang="en-US" altLang="en-US" sz="2400"/>
              <a:t>- transformations that do not change the object.  </a:t>
            </a:r>
          </a:p>
          <a:p>
            <a:r>
              <a:rPr lang="en-US" altLang="en-US" sz="2400"/>
              <a:t>Translate</a:t>
            </a:r>
          </a:p>
          <a:p>
            <a:pPr lvl="1"/>
            <a:r>
              <a:rPr lang="en-US" altLang="en-US" sz="2400"/>
              <a:t>If you translate a rectangle, it is still a rectangle</a:t>
            </a:r>
          </a:p>
          <a:p>
            <a:r>
              <a:rPr lang="en-US" altLang="en-US" sz="2400"/>
              <a:t>Scale</a:t>
            </a:r>
          </a:p>
          <a:p>
            <a:pPr lvl="1"/>
            <a:r>
              <a:rPr lang="en-US" altLang="en-US" sz="2400"/>
              <a:t>If you scale a rectangle, it is still a rectangle</a:t>
            </a:r>
          </a:p>
          <a:p>
            <a:r>
              <a:rPr lang="en-US" altLang="en-US" sz="2400"/>
              <a:t>Rotate</a:t>
            </a:r>
          </a:p>
          <a:p>
            <a:pPr lvl="1"/>
            <a:r>
              <a:rPr lang="en-US" altLang="en-US" sz="2400"/>
              <a:t>If you rotate a rectangle, it is still a rectangle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90600" y="5715000"/>
            <a:ext cx="1447800" cy="685800"/>
          </a:xfrm>
          <a:prstGeom prst="rect">
            <a:avLst/>
          </a:prstGeom>
          <a:solidFill>
            <a:srgbClr val="00FF00"/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048000" y="5715000"/>
            <a:ext cx="1447800" cy="685800"/>
          </a:xfrm>
          <a:prstGeom prst="rect">
            <a:avLst/>
          </a:prstGeom>
          <a:solidFill>
            <a:srgbClr val="00FF00"/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105400" y="5715000"/>
            <a:ext cx="1447800" cy="685800"/>
          </a:xfrm>
          <a:prstGeom prst="rect">
            <a:avLst/>
          </a:prstGeom>
          <a:solidFill>
            <a:srgbClr val="00FF00"/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800600" y="5486400"/>
            <a:ext cx="2057400" cy="1066800"/>
          </a:xfrm>
          <a:prstGeom prst="rect">
            <a:avLst/>
          </a:prstGeom>
          <a:solidFill>
            <a:srgbClr val="00FF00"/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 rot="636638">
            <a:off x="4800600" y="5486400"/>
            <a:ext cx="2057400" cy="1066800"/>
          </a:xfrm>
          <a:prstGeom prst="rect">
            <a:avLst/>
          </a:prstGeom>
          <a:solidFill>
            <a:srgbClr val="00FF00"/>
          </a:solidFill>
          <a:ln w="762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44CF-917F-47BC-879E-E5B270F59054}" type="datetime2">
              <a:rPr lang="en-US" altLang="en-US" smtClean="0"/>
              <a:t>Tuesday, August 4, 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soham.jisit@gmail.com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DD5D-A087-4D46-839C-90CD2D016F1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3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3215</TotalTime>
  <Words>2462</Words>
  <Application>Microsoft Office PowerPoint</Application>
  <PresentationFormat>On-screen Show (4:3)</PresentationFormat>
  <Paragraphs>849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Times New Roman</vt:lpstr>
      <vt:lpstr>Symbol</vt:lpstr>
      <vt:lpstr>Arial</vt:lpstr>
      <vt:lpstr>Wingdings</vt:lpstr>
      <vt:lpstr>Default Design</vt:lpstr>
      <vt:lpstr>Microsoft Equation 3.0</vt:lpstr>
      <vt:lpstr>2D TRANSFORMATIONS</vt:lpstr>
      <vt:lpstr>Matrix Math</vt:lpstr>
      <vt:lpstr>Matrix Math</vt:lpstr>
      <vt:lpstr>Matrix Math</vt:lpstr>
      <vt:lpstr>Matrix Math</vt:lpstr>
      <vt:lpstr>Matrix Math</vt:lpstr>
      <vt:lpstr>2D Transformations</vt:lpstr>
      <vt:lpstr>PowerPoint Presentation</vt:lpstr>
      <vt:lpstr>Transformations</vt:lpstr>
      <vt:lpstr>Translation</vt:lpstr>
      <vt:lpstr>Rotation</vt:lpstr>
      <vt:lpstr>PowerPoint Presentation</vt:lpstr>
      <vt:lpstr>PowerPoint Presentation</vt:lpstr>
      <vt:lpstr>Rotation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Homogenous Coordinates</vt:lpstr>
      <vt:lpstr>PowerPoint Presentation</vt:lpstr>
      <vt:lpstr>Matrix Representation</vt:lpstr>
      <vt:lpstr>Matrix Representation</vt:lpstr>
      <vt:lpstr>Composite Transformation</vt:lpstr>
      <vt:lpstr>Composition Properties</vt:lpstr>
      <vt:lpstr>Composition Properties</vt:lpstr>
      <vt:lpstr>PowerPoint Presentation</vt:lpstr>
      <vt:lpstr>PowerPoint Presentation</vt:lpstr>
      <vt:lpstr>Composite Transformation Matrix</vt:lpstr>
      <vt:lpstr>Without using composite homogenus matrix</vt:lpstr>
      <vt:lpstr>Composite Transformation Matrix</vt:lpstr>
      <vt:lpstr>Answer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TRANSFORMATIONS</dc:title>
  <dc:creator>fsksm</dc:creator>
  <cp:lastModifiedBy>SohamSengupta</cp:lastModifiedBy>
  <cp:revision>53</cp:revision>
  <dcterms:created xsi:type="dcterms:W3CDTF">2003-06-25T09:51:04Z</dcterms:created>
  <dcterms:modified xsi:type="dcterms:W3CDTF">2015-08-04T06:33:24Z</dcterms:modified>
</cp:coreProperties>
</file>